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96" r:id="rId3"/>
  </p:sldMasterIdLst>
  <p:notesMasterIdLst>
    <p:notesMasterId r:id="rId22"/>
  </p:notesMasterIdLst>
  <p:sldIdLst>
    <p:sldId id="322" r:id="rId4"/>
    <p:sldId id="339" r:id="rId5"/>
    <p:sldId id="327" r:id="rId6"/>
    <p:sldId id="328" r:id="rId7"/>
    <p:sldId id="323" r:id="rId8"/>
    <p:sldId id="329" r:id="rId9"/>
    <p:sldId id="341" r:id="rId10"/>
    <p:sldId id="324" r:id="rId11"/>
    <p:sldId id="342" r:id="rId12"/>
    <p:sldId id="336" r:id="rId13"/>
    <p:sldId id="330" r:id="rId14"/>
    <p:sldId id="331" r:id="rId15"/>
    <p:sldId id="332" r:id="rId16"/>
    <p:sldId id="334" r:id="rId17"/>
    <p:sldId id="333" r:id="rId18"/>
    <p:sldId id="343" r:id="rId19"/>
    <p:sldId id="335" r:id="rId20"/>
    <p:sldId id="340" r:id="rId21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CC6600"/>
    <a:srgbClr val="0066CC"/>
    <a:srgbClr val="0066FF"/>
    <a:srgbClr val="3399FF"/>
    <a:srgbClr val="9933FF"/>
    <a:srgbClr val="FF6600"/>
    <a:srgbClr val="0033CC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0"/>
  </p:normalViewPr>
  <p:slideViewPr>
    <p:cSldViewPr snapToGrid="0">
      <p:cViewPr>
        <p:scale>
          <a:sx n="77" d="100"/>
          <a:sy n="77" d="100"/>
        </p:scale>
        <p:origin x="-2604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802469135802462E-2"/>
                  <c:y val="-0.29182739673302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347623213767E-2"/>
                  <c:y val="-0.317081690681077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914E-2"/>
                  <c:y val="-0.339530172915687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728395061728435E-3"/>
                  <c:y val="-0.359172180594494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518275493341129E-2"/>
                  <c:y val="-0.390038760811787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Лист1!$A$4:$E$4</c:f>
              <c:strCache>
                <c:ptCount val="5"/>
                <c:pt idx="0">
                  <c:v>2013-2014 уч.г.</c:v>
                </c:pt>
                <c:pt idx="1">
                  <c:v>2014-2015 уч.г.</c:v>
                </c:pt>
                <c:pt idx="2">
                  <c:v>2015- 2016 уч.г.</c:v>
                </c:pt>
                <c:pt idx="3">
                  <c:v>2016-2017 уч.г.</c:v>
                </c:pt>
                <c:pt idx="4">
                  <c:v> 2017 -2018 уч.г.</c:v>
                </c:pt>
              </c:strCache>
            </c:strRef>
          </c:cat>
          <c:val>
            <c:numRef>
              <c:f>Лист1!$A$5:$E$5</c:f>
              <c:numCache>
                <c:formatCode>0.00%</c:formatCode>
                <c:ptCount val="5"/>
                <c:pt idx="0">
                  <c:v>0.57020000000000004</c:v>
                </c:pt>
                <c:pt idx="1">
                  <c:v>0.63210000000000122</c:v>
                </c:pt>
                <c:pt idx="2">
                  <c:v>0.65800000000000158</c:v>
                </c:pt>
                <c:pt idx="3">
                  <c:v>0.68500000000000161</c:v>
                </c:pt>
                <c:pt idx="4">
                  <c:v>0.71400000000000063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5854720"/>
        <c:axId val="45856256"/>
        <c:axId val="0"/>
      </c:bar3DChart>
      <c:catAx>
        <c:axId val="45854720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crossAx val="45856256"/>
        <c:crosses val="autoZero"/>
        <c:auto val="1"/>
        <c:lblAlgn val="ctr"/>
        <c:lblOffset val="100"/>
        <c:noMultiLvlLbl val="0"/>
      </c:catAx>
      <c:valAx>
        <c:axId val="4585625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crossAx val="45854720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953314863419852E-2"/>
          <c:y val="3.6478424591628346E-2"/>
          <c:w val="0.93607137649460548"/>
          <c:h val="0.745803268829197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4.6296301921879834E-3"/>
                  <c:y val="-0.38253178551686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1728395061728392E-3"/>
                  <c:y val="-0.32333516646070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29115593742150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0.31244798068389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4274E-3"/>
                  <c:y val="-0.3136373408266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308620286997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151258873248161E-7"/>
                  <c:y val="-0.296801144861325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32098765432143E-3"/>
                  <c:y val="-0.2997755394818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432098765432143E-3"/>
                  <c:y val="-0.2991807489367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3.0864197530864855E-3"/>
                  <c:y val="-0.29237888157724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432098765432143E-3"/>
                  <c:y val="-0.29254724353690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4.6296296296296337E-3"/>
                  <c:y val="-0.28752996876023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5430883639545073E-3"/>
                  <c:y val="-0.282939564463960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0"/>
                  <c:y val="-0.28990957283565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0.285913738137055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0864197530864274E-3"/>
                  <c:y val="-0.28769833071989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0.28030167281526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1.5432098765432143E-3"/>
                  <c:y val="-0.28208626539810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1.1316741696017912E-16"/>
                  <c:y val="-0.28046981382746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0"/>
                  <c:y val="-0.27485774850567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0"/>
                  <c:y val="-0.27145692529965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1.1316741696017912E-16"/>
                  <c:y val="-0.26643965052299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1.5432098765430981E-3"/>
                  <c:y val="-0.2609959471608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1.5432098765432143E-3"/>
                  <c:y val="-0.25172477105977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6.1728395061728392E-3"/>
                  <c:y val="-0.239310838378484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1.0802469135802505E-2"/>
                  <c:y val="-0.23267733297863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1.5432098765430981E-3"/>
                  <c:y val="-0.22060034516411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7.7159278701272316E-3"/>
                  <c:y val="-0.21515642085452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>
                <c:manualLayout>
                  <c:x val="4.6296296296296433E-3"/>
                  <c:y val="-0.20069960801712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4.6296296296295184E-3"/>
                  <c:y val="-0.18139388236271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Лист1!$A$1:$A$30</c:f>
              <c:strCache>
                <c:ptCount val="30"/>
                <c:pt idx="0">
                  <c:v>г.Заречный</c:v>
                </c:pt>
                <c:pt idx="1">
                  <c:v>Сердобский</c:v>
                </c:pt>
                <c:pt idx="2">
                  <c:v>Башмаковский</c:v>
                </c:pt>
                <c:pt idx="3">
                  <c:v>г.Пенза</c:v>
                </c:pt>
                <c:pt idx="4">
                  <c:v>Тамалинский</c:v>
                </c:pt>
                <c:pt idx="5">
                  <c:v>Нижнеломовский</c:v>
                </c:pt>
                <c:pt idx="6">
                  <c:v>Иссинский</c:v>
                </c:pt>
                <c:pt idx="7">
                  <c:v>Пачелмский</c:v>
                </c:pt>
                <c:pt idx="8">
                  <c:v>Вадинский</c:v>
                </c:pt>
                <c:pt idx="9">
                  <c:v>Мокшанский</c:v>
                </c:pt>
                <c:pt idx="10">
                  <c:v>Бессновский</c:v>
                </c:pt>
                <c:pt idx="11">
                  <c:v>Никольский</c:v>
                </c:pt>
                <c:pt idx="12">
                  <c:v>Колышлейский</c:v>
                </c:pt>
                <c:pt idx="13">
                  <c:v>Шемышейский</c:v>
                </c:pt>
                <c:pt idx="14">
                  <c:v>Малосердобинский</c:v>
                </c:pt>
                <c:pt idx="15">
                  <c:v>Белинский</c:v>
                </c:pt>
                <c:pt idx="16">
                  <c:v>Каменский</c:v>
                </c:pt>
                <c:pt idx="17">
                  <c:v>Камешкирский</c:v>
                </c:pt>
                <c:pt idx="18">
                  <c:v>г.Кузнецк</c:v>
                </c:pt>
                <c:pt idx="19">
                  <c:v>Городищенский</c:v>
                </c:pt>
                <c:pt idx="20">
                  <c:v>Сосновоборский</c:v>
                </c:pt>
                <c:pt idx="21">
                  <c:v>Неверкинский</c:v>
                </c:pt>
                <c:pt idx="22">
                  <c:v>Наровчатский</c:v>
                </c:pt>
                <c:pt idx="23">
                  <c:v>Лунинский</c:v>
                </c:pt>
                <c:pt idx="24">
                  <c:v>Бековский</c:v>
                </c:pt>
                <c:pt idx="25">
                  <c:v>Спасский</c:v>
                </c:pt>
                <c:pt idx="26">
                  <c:v>Земетчинский</c:v>
                </c:pt>
                <c:pt idx="27">
                  <c:v>Пензенский</c:v>
                </c:pt>
                <c:pt idx="28">
                  <c:v>Кузнецкий</c:v>
                </c:pt>
                <c:pt idx="29">
                  <c:v>Лопатинский</c:v>
                </c:pt>
              </c:strCache>
            </c:strRef>
          </c:cat>
          <c:val>
            <c:numRef>
              <c:f>Лист1!$B$1:$B$30</c:f>
              <c:numCache>
                <c:formatCode>General</c:formatCode>
                <c:ptCount val="30"/>
                <c:pt idx="0">
                  <c:v>94.4</c:v>
                </c:pt>
                <c:pt idx="1">
                  <c:v>80.599999999999994</c:v>
                </c:pt>
                <c:pt idx="2">
                  <c:v>78.099999999999994</c:v>
                </c:pt>
                <c:pt idx="3">
                  <c:v>75</c:v>
                </c:pt>
                <c:pt idx="4">
                  <c:v>74.900000000000006</c:v>
                </c:pt>
                <c:pt idx="5">
                  <c:v>74</c:v>
                </c:pt>
                <c:pt idx="6">
                  <c:v>73.099999999999994</c:v>
                </c:pt>
                <c:pt idx="7">
                  <c:v>71.5</c:v>
                </c:pt>
                <c:pt idx="8">
                  <c:v>71.400000000000006</c:v>
                </c:pt>
                <c:pt idx="9">
                  <c:v>71.400000000000006</c:v>
                </c:pt>
                <c:pt idx="10">
                  <c:v>71.2</c:v>
                </c:pt>
                <c:pt idx="11">
                  <c:v>71.099999999999994</c:v>
                </c:pt>
                <c:pt idx="12">
                  <c:v>70.5</c:v>
                </c:pt>
                <c:pt idx="13">
                  <c:v>69</c:v>
                </c:pt>
                <c:pt idx="14">
                  <c:v>68</c:v>
                </c:pt>
                <c:pt idx="15">
                  <c:v>67.099999999999994</c:v>
                </c:pt>
                <c:pt idx="16">
                  <c:v>67</c:v>
                </c:pt>
                <c:pt idx="17">
                  <c:v>65.5</c:v>
                </c:pt>
                <c:pt idx="18">
                  <c:v>65</c:v>
                </c:pt>
                <c:pt idx="19">
                  <c:v>64.599999999999994</c:v>
                </c:pt>
                <c:pt idx="20">
                  <c:v>64.099999999999994</c:v>
                </c:pt>
                <c:pt idx="21">
                  <c:v>64</c:v>
                </c:pt>
                <c:pt idx="22">
                  <c:v>62</c:v>
                </c:pt>
                <c:pt idx="23">
                  <c:v>56.4</c:v>
                </c:pt>
                <c:pt idx="24">
                  <c:v>56.4</c:v>
                </c:pt>
                <c:pt idx="25">
                  <c:v>54.4</c:v>
                </c:pt>
                <c:pt idx="26">
                  <c:v>51</c:v>
                </c:pt>
                <c:pt idx="27">
                  <c:v>46.4</c:v>
                </c:pt>
                <c:pt idx="28">
                  <c:v>43.8</c:v>
                </c:pt>
                <c:pt idx="29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67309568"/>
        <c:axId val="67311104"/>
      </c:barChart>
      <c:catAx>
        <c:axId val="67309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7311104"/>
        <c:crosses val="autoZero"/>
        <c:auto val="1"/>
        <c:lblAlgn val="ctr"/>
        <c:lblOffset val="100"/>
        <c:noMultiLvlLbl val="0"/>
      </c:catAx>
      <c:valAx>
        <c:axId val="673111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30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796651657393414E-2"/>
          <c:y val="5.2606550496526183E-3"/>
          <c:w val="0.94320338732083553"/>
          <c:h val="0.75849497890972661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428767692411642E-3"/>
                  <c:y val="-7.596685771367693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085753538482340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071919231029102E-3"/>
                  <c:y val="2.53222859045589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56431515386174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428767692411403E-3"/>
                  <c:y val="2.532228590455890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643151538617742E-3"/>
                  <c:y val="2.53222859045589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532427978533879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214383846205821E-3"/>
                  <c:y val="2.53222859045589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0428767692411642E-3"/>
                  <c:y val="7.5966857713676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55,8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52,6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46,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41,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 smtClean="0"/>
                      <a:t>40,8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0687206164724562E-3"/>
                  <c:y val="7.596486383289692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34,8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 smtClean="0"/>
                      <a:t>31,</a:t>
                    </a:r>
                    <a:r>
                      <a:rPr lang="ru-RU" smtClean="0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0"/>
                  <c:y val="-2.02578287236471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24,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1.5214383846205821E-3"/>
                  <c:y val="2.532228590455890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1.5214383846205821E-3"/>
                  <c:y val="-5.064457180911787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6.0857535384823405E-3"/>
                  <c:y val="-5.06445718091179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 smtClean="0"/>
                      <a:t>11,</a:t>
                    </a:r>
                    <a:r>
                      <a:rPr lang="ru-RU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tx>
                <c:rich>
                  <a:bodyPr/>
                  <a:lstStyle/>
                  <a:p>
                    <a:r>
                      <a:rPr lang="en-US" smtClean="0"/>
                      <a:t>4,9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Лист1!$A$1:$A$29</c:f>
              <c:strCache>
                <c:ptCount val="29"/>
                <c:pt idx="0">
                  <c:v>Никольский</c:v>
                </c:pt>
                <c:pt idx="1">
                  <c:v>Пачелмский</c:v>
                </c:pt>
                <c:pt idx="2">
                  <c:v>Городищенский</c:v>
                </c:pt>
                <c:pt idx="3">
                  <c:v>Тамалинский</c:v>
                </c:pt>
                <c:pt idx="4">
                  <c:v>Мокшанский</c:v>
                </c:pt>
                <c:pt idx="5">
                  <c:v>Башмаковский</c:v>
                </c:pt>
                <c:pt idx="6">
                  <c:v>Нижнеломовский</c:v>
                </c:pt>
                <c:pt idx="7">
                  <c:v>Камешкирский</c:v>
                </c:pt>
                <c:pt idx="8">
                  <c:v>Шемышейский</c:v>
                </c:pt>
                <c:pt idx="9">
                  <c:v>Бессоновский</c:v>
                </c:pt>
                <c:pt idx="10">
                  <c:v>г.Пенза</c:v>
                </c:pt>
                <c:pt idx="11">
                  <c:v>г.Заречный</c:v>
                </c:pt>
                <c:pt idx="12">
                  <c:v>Бековский</c:v>
                </c:pt>
                <c:pt idx="13">
                  <c:v>Спасский</c:v>
                </c:pt>
                <c:pt idx="14">
                  <c:v>г.Кузнецк</c:v>
                </c:pt>
                <c:pt idx="15">
                  <c:v>Каменский</c:v>
                </c:pt>
                <c:pt idx="16">
                  <c:v>Сердобский</c:v>
                </c:pt>
                <c:pt idx="17">
                  <c:v>Лунинский</c:v>
                </c:pt>
                <c:pt idx="18">
                  <c:v>Земетчинский</c:v>
                </c:pt>
                <c:pt idx="19">
                  <c:v>Наровчатский</c:v>
                </c:pt>
                <c:pt idx="20">
                  <c:v>Иссинский</c:v>
                </c:pt>
                <c:pt idx="21">
                  <c:v>Вадинский</c:v>
                </c:pt>
                <c:pt idx="22">
                  <c:v>Сосновоборский</c:v>
                </c:pt>
                <c:pt idx="23">
                  <c:v>Малосердобинский</c:v>
                </c:pt>
                <c:pt idx="24">
                  <c:v>Неверкинский</c:v>
                </c:pt>
                <c:pt idx="25">
                  <c:v>Колышлейский</c:v>
                </c:pt>
                <c:pt idx="26">
                  <c:v>Белинский</c:v>
                </c:pt>
                <c:pt idx="27">
                  <c:v>Кузнецкий</c:v>
                </c:pt>
                <c:pt idx="28">
                  <c:v>Пензенский</c:v>
                </c:pt>
              </c:strCache>
            </c:strRef>
          </c:cat>
          <c:val>
            <c:numRef>
              <c:f>Лист1!$B$1:$B$29</c:f>
              <c:numCache>
                <c:formatCode>0.00%</c:formatCode>
                <c:ptCount val="29"/>
                <c:pt idx="0">
                  <c:v>0.93700000000000061</c:v>
                </c:pt>
                <c:pt idx="1">
                  <c:v>0.87020000000000064</c:v>
                </c:pt>
                <c:pt idx="2">
                  <c:v>0.84919999999999995</c:v>
                </c:pt>
                <c:pt idx="3">
                  <c:v>0.84230000000000005</c:v>
                </c:pt>
                <c:pt idx="4">
                  <c:v>0.81960000000000122</c:v>
                </c:pt>
                <c:pt idx="5">
                  <c:v>0.81210000000000004</c:v>
                </c:pt>
                <c:pt idx="6">
                  <c:v>0.71840000000000004</c:v>
                </c:pt>
                <c:pt idx="7">
                  <c:v>0.70220000000000005</c:v>
                </c:pt>
                <c:pt idx="8">
                  <c:v>0.68100000000000005</c:v>
                </c:pt>
                <c:pt idx="9">
                  <c:v>0.6438000000000017</c:v>
                </c:pt>
                <c:pt idx="10">
                  <c:v>0.61170000000000135</c:v>
                </c:pt>
                <c:pt idx="11">
                  <c:v>0.55780000000000063</c:v>
                </c:pt>
                <c:pt idx="12">
                  <c:v>0.52639999999999998</c:v>
                </c:pt>
                <c:pt idx="13">
                  <c:v>0.46870000000000001</c:v>
                </c:pt>
                <c:pt idx="14">
                  <c:v>0.41650000000000031</c:v>
                </c:pt>
                <c:pt idx="15">
                  <c:v>0.40780000000000038</c:v>
                </c:pt>
                <c:pt idx="16">
                  <c:v>0.40660000000000002</c:v>
                </c:pt>
                <c:pt idx="17">
                  <c:v>0.36990000000000067</c:v>
                </c:pt>
                <c:pt idx="18">
                  <c:v>0.34820000000000001</c:v>
                </c:pt>
                <c:pt idx="19">
                  <c:v>0.32910000000000067</c:v>
                </c:pt>
                <c:pt idx="20">
                  <c:v>0.31350000000000061</c:v>
                </c:pt>
                <c:pt idx="21">
                  <c:v>0.24260000000000001</c:v>
                </c:pt>
                <c:pt idx="22">
                  <c:v>0.24210000000000001</c:v>
                </c:pt>
                <c:pt idx="23">
                  <c:v>0.20610000000000001</c:v>
                </c:pt>
                <c:pt idx="24">
                  <c:v>0.18110000000000001</c:v>
                </c:pt>
                <c:pt idx="25">
                  <c:v>0.13220000000000001</c:v>
                </c:pt>
                <c:pt idx="26">
                  <c:v>0.1159</c:v>
                </c:pt>
                <c:pt idx="27">
                  <c:v>8.9300000000000004E-2</c:v>
                </c:pt>
                <c:pt idx="28">
                  <c:v>4.8899999999999999E-2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7736960"/>
        <c:axId val="77738752"/>
        <c:axId val="0"/>
      </c:bar3DChart>
      <c:catAx>
        <c:axId val="77736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77738752"/>
        <c:crosses val="autoZero"/>
        <c:auto val="1"/>
        <c:lblAlgn val="ctr"/>
        <c:lblOffset val="100"/>
        <c:noMultiLvlLbl val="0"/>
      </c:catAx>
      <c:valAx>
        <c:axId val="777387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77736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783763981450889E-2"/>
          <c:w val="0.62947445805385593"/>
          <c:h val="0.8564477728929330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CCCC00"/>
              </a:solidFill>
            </c:spPr>
          </c:dPt>
          <c:dPt>
            <c:idx val="2"/>
            <c:bubble3D val="0"/>
            <c:spPr>
              <a:solidFill>
                <a:srgbClr val="CC99FF"/>
              </a:solidFill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Лист1!$C$33:$K$33</c:f>
              <c:strCache>
                <c:ptCount val="7"/>
                <c:pt idx="0">
                  <c:v>техническая</c:v>
                </c:pt>
                <c:pt idx="1">
                  <c:v>естественно-научная</c:v>
                </c:pt>
                <c:pt idx="2">
                  <c:v>физкультурно-спортивная</c:v>
                </c:pt>
                <c:pt idx="3">
                  <c:v>художественная</c:v>
                </c:pt>
                <c:pt idx="4">
                  <c:v>туристско-краеведческая</c:v>
                </c:pt>
                <c:pt idx="5">
                  <c:v>социально-педагогическая</c:v>
                </c:pt>
                <c:pt idx="6">
                  <c:v>социально-педагогическая</c:v>
                </c:pt>
              </c:strCache>
            </c:strRef>
          </c:cat>
          <c:val>
            <c:numRef>
              <c:f>Лист1!$C$31:$H$31</c:f>
              <c:numCache>
                <c:formatCode>0.00%</c:formatCode>
                <c:ptCount val="6"/>
                <c:pt idx="0">
                  <c:v>0.10199999999999998</c:v>
                </c:pt>
                <c:pt idx="1">
                  <c:v>6.6000000000000003E-2</c:v>
                </c:pt>
                <c:pt idx="2">
                  <c:v>0.35300000000000031</c:v>
                </c:pt>
                <c:pt idx="3">
                  <c:v>0.30300000000000032</c:v>
                </c:pt>
                <c:pt idx="4" formatCode="0%">
                  <c:v>4.0000000000000022E-2</c:v>
                </c:pt>
                <c:pt idx="5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880322251385404"/>
          <c:y val="0.13723677644196591"/>
          <c:w val="0.43804862933800054"/>
          <c:h val="0.79656211849353098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i="1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ABF380-3A95-4CDA-9F45-03FAB2EB5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F8DAC-23EC-4451-B275-BAE2A26F547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0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5B8AA-1094-4E66-936E-5210B35C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23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5817-600A-4FE4-91AA-BAC3BC95D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347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CB7F-6F17-4C05-B9C3-EEBD5CA17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116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A3F69E-B203-4E38-8DD2-53A40D82B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3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0722B-17A8-4BF1-9709-13AB9E1CA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18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7890-3306-4379-8303-FF2A0548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532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60E99-AE8B-469F-9D7A-0DB2BB1C0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347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4D3B-E800-471C-95F1-8870591B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82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1B61F-D5A9-481D-83BF-DC6B0432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8529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227F-D044-4F9C-B31F-078EE9884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91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05C0-3622-483B-A53E-4CA8540F5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745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461C1-4EF5-4B05-A3A3-2480D4FD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623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DD1B-88CD-4438-811F-8563D87F2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1487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DA578-ED28-4219-A804-AFD49B84E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5815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656FE-F5B5-4A64-A5EA-FAFCBD07E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737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35B8AA-1094-4E66-936E-5210B35CD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461C1-4EF5-4B05-A3A3-2480D4FDF0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55AB8-1518-4D4F-AB0C-DC28E9EF29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B7F55-5C0B-4143-9576-EB255F1C26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23485-799D-4ED1-B83E-FFD5E57F0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B0473-BC38-4E7D-B644-A28D760CCD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331B-DBE2-40F0-A8DF-2806D2E424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5AB8-1518-4D4F-AB0C-DC28E9EF2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890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BA549-DACA-4034-A822-FB097FA41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2F5B5-8A31-4896-BAD5-3A85488CA7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F5817-600A-4FE4-91AA-BAC3BC95DD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4CB7F-6F17-4C05-B9C3-EEBD5CA17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B7F55-5C0B-4143-9576-EB255F1C2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41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23485-799D-4ED1-B83E-FFD5E57F0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30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0473-BC38-4E7D-B644-A28D760CC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907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331B-DBE2-40F0-A8DF-2806D2E42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508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A549-DACA-4034-A822-FB097FA41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24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F5B5-8A31-4896-BAD5-3A85488C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96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ADBB18F-1CA4-46A4-91E6-9E0B5D92C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6073C2E-EEC0-4565-A087-8179B1BE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ADBB18F-1CA4-46A4-91E6-9E0B5D92C6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117" y="977641"/>
            <a:ext cx="8004387" cy="3177900"/>
          </a:xfrm>
          <a:effectLst/>
        </p:spPr>
        <p:txBody>
          <a:bodyPr>
            <a:normAutofit/>
          </a:bodyPr>
          <a:lstStyle/>
          <a:p>
            <a:r>
              <a:rPr lang="ru-RU" sz="4400" b="1" dirty="0" smtClean="0"/>
              <a:t>О развитии системы дополнительного образования детей в Пензенской области</a:t>
            </a:r>
            <a:endParaRPr lang="ru-RU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8022" y="6174148"/>
            <a:ext cx="145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2017 год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8" descr="эм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4" y="232496"/>
            <a:ext cx="1137661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3834" y="731342"/>
            <a:ext cx="6489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Министерство образования Пензенской области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503" y="4928709"/>
            <a:ext cx="6328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Чащина Лилия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алерьевна,</a:t>
            </a:r>
          </a:p>
          <a:p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ио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Министра образования Пензенской области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8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" y="586016"/>
            <a:ext cx="8702040" cy="12961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Направления образовательной деятельности</a:t>
            </a:r>
            <a:br>
              <a:rPr lang="ru-RU" sz="2800" b="1" dirty="0" smtClean="0"/>
            </a:br>
            <a:r>
              <a:rPr lang="ru-RU" sz="2800" b="1" dirty="0" smtClean="0"/>
              <a:t>в системе дополнительного образования детей</a:t>
            </a:r>
            <a:br>
              <a:rPr lang="ru-RU" sz="2800" b="1" dirty="0" smtClean="0"/>
            </a:br>
            <a:r>
              <a:rPr lang="ru-RU" sz="2800" b="1" dirty="0" smtClean="0"/>
              <a:t>в 2017-2018 учебном году.</a:t>
            </a:r>
            <a:endParaRPr lang="ru-RU" sz="28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188585"/>
              </p:ext>
            </p:extLst>
          </p:nvPr>
        </p:nvGraphicFramePr>
        <p:xfrm>
          <a:off x="457200" y="2000250"/>
          <a:ext cx="8229600" cy="412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377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5900"/>
            <a:ext cx="8229600" cy="47602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2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Выделено:</a:t>
            </a:r>
          </a:p>
          <a:p>
            <a:pPr>
              <a:buNone/>
            </a:pP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в 2016 году: 1 миллион 800 тысяч рублей,    </a:t>
            </a:r>
          </a:p>
          <a:p>
            <a:pPr>
              <a:buNone/>
            </a:pP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образовательных организаций получили 3</a:t>
            </a:r>
            <a:r>
              <a:rPr lang="en-US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принтеры и робототехническое оборудование;</a:t>
            </a:r>
          </a:p>
          <a:p>
            <a:pPr>
              <a:buNone/>
            </a:pPr>
            <a:r>
              <a:rPr lang="ru-RU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году: 4 359 861 рублей,</a:t>
            </a:r>
          </a:p>
          <a:p>
            <a:pPr>
              <a:buNone/>
            </a:pP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образовательных организаций  получили </a:t>
            </a:r>
            <a:r>
              <a:rPr lang="ru-RU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 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ноутбуков, </a:t>
            </a:r>
            <a:r>
              <a:rPr lang="ru-RU" sz="2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 базовых  и 20 ресурсных наборов, 10 комплектов элементов для тренировочного поля «Лабиринт» и 43 соревновательных поля «Траектория</a:t>
            </a:r>
            <a:r>
              <a:rPr lang="ru-RU" sz="2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24 миллионов </a:t>
            </a:r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региональных  и 57 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миллионов </a:t>
            </a:r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федеральных средств будет потрачено на приобретение оборудования для Детского технопарка «</a:t>
            </a:r>
            <a:r>
              <a:rPr lang="ru-RU" sz="26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Кванториум</a:t>
            </a:r>
            <a:r>
              <a:rPr lang="ru-RU" sz="2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НЭЛ».</a:t>
            </a:r>
            <a:endParaRPr lang="ru-RU" sz="2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24871"/>
            <a:ext cx="8229600" cy="918154"/>
          </a:xfrm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b="1" i="1" dirty="0" smtClean="0"/>
              <a:t>Развитие технического творчества</a:t>
            </a:r>
            <a:r>
              <a:rPr lang="ru-RU" sz="2800" i="1" dirty="0" smtClean="0"/>
              <a:t> 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91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Областной фестиваль научно-технического творчества учащихся «Таланты ХХI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марафон технических видов спорта </a:t>
            </a:r>
          </a:p>
          <a:p>
            <a:pPr marL="0" indent="0" algn="ctr">
              <a:buNone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(3,5 тыс. участников)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D:\Митрофанова 2015\на сайт 2015\2017\Техническое\DSCN4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9" y="2772697"/>
            <a:ext cx="3805084" cy="303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Митрофанова 2015\на сайт 2015\2017\Техническое\Радиотехника и дети итог областны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44" y="3559277"/>
            <a:ext cx="4296106" cy="28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4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/>
          <a:lstStyle/>
          <a:p>
            <a:r>
              <a:rPr lang="ru-RU" sz="3200" b="1" dirty="0" smtClean="0"/>
              <a:t>Фестивали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84377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Театральных коллективов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Сурская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весна» (2 тыс. )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Хореографических коллективов «Здравствуй мир!» (2,5 тыс.) Фольклорных коллективов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Жавороночки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(2 тыс. участников)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Кино-видео творчества «Дорога в мир кино» (500 участников)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1026" name="Picture 2" descr="D:\Митрофанова 2015\на сайт 2015\2017\Художественное\DSCN0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1" y="4500416"/>
            <a:ext cx="3271740" cy="23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итрофанова 2015\на сайт 2015\2017\Художественное\Жавороноч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82" y="4530456"/>
            <a:ext cx="3408218" cy="22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итрофанова 2015\на сайт 2015\2017\Художественное\DSCN02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27" y="2638860"/>
            <a:ext cx="3448146" cy="18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41956" y="1692998"/>
            <a:ext cx="3638808" cy="443316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Президентские спортивные игры: 98 % школ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" y="4475018"/>
            <a:ext cx="3643744" cy="12773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«КЭС-</a:t>
            </a:r>
            <a:r>
              <a:rPr lang="ru-RU" dirty="0" err="1" smtClean="0">
                <a:solidFill>
                  <a:schemeClr val="tx1"/>
                </a:solidFill>
              </a:rPr>
              <a:t>баскет</a:t>
            </a:r>
            <a:r>
              <a:rPr lang="ru-RU" dirty="0" smtClean="0">
                <a:solidFill>
                  <a:schemeClr val="tx1"/>
                </a:solidFill>
              </a:rPr>
              <a:t>»: 286 команд, более 3000 участников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larina_o.PENZA\Рабочий стол\Для презентации\кэс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20" y="375373"/>
            <a:ext cx="4580225" cy="3836506"/>
          </a:xfrm>
          <a:prstGeom prst="rect">
            <a:avLst/>
          </a:prstGeom>
          <a:noFill/>
        </p:spPr>
      </p:pic>
      <p:pic>
        <p:nvPicPr>
          <p:cNvPr id="1029" name="Picture 5" descr="C:\Documents and Settings\larina_o.PENZA\Рабочий стол\Для презентации\Презид игры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1454" y="3045971"/>
            <a:ext cx="5167746" cy="344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7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7316"/>
            <a:ext cx="8229600" cy="647945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</a:t>
            </a: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«Танцующая школа»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(73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участников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«Шахматная школа» (2 тыс. участников)</a:t>
            </a: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«Образовательная робототехника» (14 тыс.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участников)</a:t>
            </a: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«Поющий край» (5 тыс.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/>
          </a:p>
        </p:txBody>
      </p:sp>
      <p:pic>
        <p:nvPicPr>
          <p:cNvPr id="3074" name="Picture 2" descr="C:\Users\bobkova_u\AppData\Local\Microsoft\Windows\Temporary Internet Files\Content.IE5\OZCN52LO\Шахматы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6" y="4327832"/>
            <a:ext cx="4011920" cy="22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итрофанова 2015\на сайт 2015\2016\Танц школа\P10508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9" y="1974645"/>
            <a:ext cx="4011920" cy="22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итрофанова 2015\на сайт 2015\2016\Пение\гала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4646"/>
            <a:ext cx="4227871" cy="225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Митрофанова 2015\на сайт 2015\2017\Техническое\IMG_9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7831"/>
            <a:ext cx="4227871" cy="22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701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588297"/>
              </p:ext>
            </p:extLst>
          </p:nvPr>
        </p:nvGraphicFramePr>
        <p:xfrm>
          <a:off x="449580" y="243840"/>
          <a:ext cx="8244840" cy="11488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4840"/>
              </a:tblGrid>
              <a:tr h="8764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strike="noStrike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Формы совершенствования педагогического мастерства</a:t>
                      </a:r>
                      <a:endParaRPr lang="ru-RU" sz="3200" b="0" strike="noStrik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5670">
                <a:tc>
                  <a:txBody>
                    <a:bodyPr/>
                    <a:lstStyle/>
                    <a:p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подготовка и переподготовка кадров;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курсы повышения квалификации для руководящих и педагогических работников;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областные  и межрайонные семинары для методистов и педагогов дополнительного образования;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ежегодный областной семинар-совещание для специалистов органов управления образованием,</a:t>
                      </a:r>
                    </a:p>
                    <a:p>
                      <a:pPr marL="342900" indent="-342900" algn="l">
                        <a:buFontTx/>
                        <a:buNone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курирующих вопросы воспитания и дополнительного образования детей, директоров образовательных организаций дополнительного образования 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лаборатория молодых педагогов; 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методические тренинги;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педагогический турнир методистов;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выездной педагогический салон;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педагогические лаборатории;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ru-RU" sz="20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конкурсы профессионального мастерства.</a:t>
                      </a:r>
                    </a:p>
                    <a:p>
                      <a:pPr marL="342900" indent="-342900">
                        <a:buFontTx/>
                        <a:buNone/>
                      </a:pPr>
                      <a:endParaRPr lang="ru-RU" sz="20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038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03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82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1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59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90988"/>
          </a:xfrm>
        </p:spPr>
        <p:txBody>
          <a:bodyPr/>
          <a:lstStyle/>
          <a:p>
            <a:pPr eaLnBrk="1" fontAlgn="auto" hangingPunct="1">
              <a:lnSpc>
                <a:spcPct val="2500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369" y="2723104"/>
            <a:ext cx="814921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5800" b="1" dirty="0">
                <a:solidFill>
                  <a:srgbClr val="000099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81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376523" y="1"/>
            <a:ext cx="6135225" cy="6361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atino Linotype" pitchFamily="18" charset="0"/>
              </a:rPr>
              <a:t>Внеурочная занятость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62609" y="887897"/>
            <a:ext cx="2394627" cy="1855304"/>
          </a:xfrm>
          <a:prstGeom prst="rect">
            <a:avLst/>
          </a:prstGeom>
          <a:solidFill>
            <a:srgbClr val="C8DDF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Занятость в организациях дополнительного образования 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776540" y="2279373"/>
            <a:ext cx="2278562" cy="1775791"/>
          </a:xfrm>
          <a:prstGeom prst="rect">
            <a:avLst/>
          </a:prstGeom>
          <a:solidFill>
            <a:srgbClr val="A8C9FA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Занятость в объединениях дополнительного образования в школах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69566" y="3458817"/>
            <a:ext cx="2186609" cy="1630018"/>
          </a:xfrm>
          <a:prstGeom prst="rect">
            <a:avLst/>
          </a:prstGeom>
          <a:solidFill>
            <a:srgbClr val="88B5F8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Внеурочная деятельность в рамках ФГОС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520070" y="4996070"/>
            <a:ext cx="2332381" cy="1630017"/>
          </a:xfrm>
          <a:prstGeom prst="rect">
            <a:avLst/>
          </a:prstGeom>
          <a:solidFill>
            <a:srgbClr val="6AA3F6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</a:rPr>
              <a:t>Внеклассная </a:t>
            </a:r>
            <a:r>
              <a:rPr lang="ru-RU" sz="2000" dirty="0" smtClean="0">
                <a:solidFill>
                  <a:schemeClr val="tx1"/>
                </a:solidFill>
                <a:latin typeface="Palatino Linotype" pitchFamily="18" charset="0"/>
              </a:rPr>
              <a:t>деятельность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11" name="Picture 3" descr="D:\Митрофанова 2015\Мероприятия -2015\Семинар директров октябрь 2015\Фото к презентации\фото Дятлов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80" y="931053"/>
            <a:ext cx="3229417" cy="227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bobkova_u\Downloads\Аэробика (1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644" y="4751111"/>
            <a:ext cx="2335068" cy="191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38540" y="3949148"/>
            <a:ext cx="2358887" cy="1696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/>
              <a:t>Система </a:t>
            </a:r>
            <a:r>
              <a:rPr lang="ru-RU" sz="2000" dirty="0" smtClean="0"/>
              <a:t>дополнительного</a:t>
            </a:r>
            <a:r>
              <a:rPr lang="ru-RU" sz="2300" dirty="0" smtClean="0"/>
              <a:t> </a:t>
            </a:r>
          </a:p>
          <a:p>
            <a:pPr algn="ctr"/>
            <a:r>
              <a:rPr lang="ru-RU" sz="2200" dirty="0" smtClean="0"/>
              <a:t>образования</a:t>
            </a:r>
            <a:endParaRPr lang="ru-RU" sz="2200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298712" y="2769704"/>
            <a:ext cx="225288" cy="115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0374658">
            <a:off x="1468680" y="3534270"/>
            <a:ext cx="1336217" cy="239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9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9080"/>
            <a:ext cx="8784976" cy="2809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Распоряжение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Правительства Пензенской области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26.04.2013 № 226-рП «Об утверждении Плана мероприятий («дорожной карты») «Изменения в отраслях социальной сферы, направленные на повышение эффективности образования»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79651"/>
              </p:ext>
            </p:extLst>
          </p:nvPr>
        </p:nvGraphicFramePr>
        <p:xfrm>
          <a:off x="827584" y="3140968"/>
          <a:ext cx="7416827" cy="343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652"/>
                <a:gridCol w="812800"/>
                <a:gridCol w="840509"/>
                <a:gridCol w="834883"/>
                <a:gridCol w="899661"/>
                <a:gridCol w="899661"/>
                <a:gridCol w="899661"/>
              </a:tblGrid>
              <a:tr h="537386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Показатель 1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2013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2014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2015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</a:rPr>
                        <a:t>2016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</a:rPr>
                        <a:t>2017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 smtClean="0">
                          <a:effectLst/>
                          <a:latin typeface="Calibri"/>
                        </a:rPr>
                        <a:t>2018</a:t>
                      </a:r>
                      <a:endParaRPr lang="ru-RU" sz="1600" b="1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</a:tr>
              <a:tr h="1910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Доля детей, охваченных образовательными программами дополнительного образования детей, в общей численности детей и молодежи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5-17 лет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61,1%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63,2</a:t>
                      </a:r>
                      <a:r>
                        <a:rPr lang="ru-RU" sz="1800" dirty="0" smtClean="0">
                          <a:effectLst/>
                        </a:rPr>
                        <a:t>%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65,8%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68,3%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Palatino Linotype" pitchFamily="18" charset="0"/>
                        </a:rPr>
                        <a:t>71,5%</a:t>
                      </a:r>
                      <a:endParaRPr lang="ru-RU" sz="1800" dirty="0">
                        <a:effectLst/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smtClean="0">
                          <a:effectLst/>
                          <a:latin typeface="Palatino Linotype" pitchFamily="18" charset="0"/>
                        </a:rPr>
                        <a:t>73,5%</a:t>
                      </a:r>
                      <a:endParaRPr lang="ru-RU" sz="1800" dirty="0">
                        <a:effectLst/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2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560" y="317882"/>
            <a:ext cx="8202879" cy="14042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/>
              <a:t>Состояние региональной сети</a:t>
            </a:r>
            <a:br>
              <a:rPr lang="ru-RU" sz="2800" b="1" dirty="0" smtClean="0"/>
            </a:br>
            <a:r>
              <a:rPr lang="ru-RU" sz="2800" b="1" dirty="0" smtClean="0"/>
              <a:t>дополнительного образования</a:t>
            </a:r>
            <a:br>
              <a:rPr lang="ru-RU" sz="2800" b="1" dirty="0" smtClean="0"/>
            </a:br>
            <a:r>
              <a:rPr lang="ru-RU" sz="2800" b="1" dirty="0" smtClean="0"/>
              <a:t>Пензенской области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295265"/>
              </p:ext>
            </p:extLst>
          </p:nvPr>
        </p:nvGraphicFramePr>
        <p:xfrm>
          <a:off x="457200" y="1881809"/>
          <a:ext cx="8314568" cy="447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914"/>
                <a:gridCol w="1892440"/>
                <a:gridCol w="1558326"/>
                <a:gridCol w="1537974"/>
                <a:gridCol w="1662914"/>
              </a:tblGrid>
              <a:tr h="102041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Образование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Культура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Спорт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</a:t>
                      </a:r>
                      <a:endParaRPr lang="ru-RU" b="1" dirty="0"/>
                    </a:p>
                  </a:txBody>
                  <a:tcPr anchor="ctr"/>
                </a:tc>
              </a:tr>
              <a:tr h="106017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 учреждений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64</a:t>
                      </a:r>
                      <a:endParaRPr lang="ru-RU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49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128</a:t>
                      </a:r>
                      <a:endParaRPr lang="ru-RU" sz="2000" dirty="0"/>
                    </a:p>
                  </a:txBody>
                  <a:tcPr anchor="ctr"/>
                </a:tc>
              </a:tr>
              <a:tr h="116619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Количество</a:t>
                      </a:r>
                      <a:r>
                        <a:rPr lang="ru-RU" b="1" baseline="0" dirty="0" smtClean="0"/>
                        <a:t> детей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77572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27743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9804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114399</a:t>
                      </a:r>
                      <a:endParaRPr lang="ru-RU" sz="2000" dirty="0"/>
                    </a:p>
                  </a:txBody>
                  <a:tcPr anchor="ctr"/>
                </a:tc>
              </a:tr>
              <a:tr h="122364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Процент охвата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48,4%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17,3%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alatino Linotype" pitchFamily="18" charset="0"/>
                        </a:rPr>
                        <a:t>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Palatino Linotype" pitchFamily="18" charset="0"/>
                        </a:rPr>
                        <a:t>71,4%</a:t>
                      </a:r>
                      <a:endParaRPr lang="ru-RU" sz="200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9575" y="424871"/>
            <a:ext cx="8277225" cy="1175329"/>
          </a:xfrm>
        </p:spPr>
        <p:txBody>
          <a:bodyPr/>
          <a:lstStyle/>
          <a:p>
            <a:r>
              <a:rPr lang="ru-RU" sz="2800" b="1" dirty="0" smtClean="0"/>
              <a:t>Охват детей программами дополнительного образования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155840"/>
              </p:ext>
            </p:extLst>
          </p:nvPr>
        </p:nvGraphicFramePr>
        <p:xfrm>
          <a:off x="457200" y="172085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8" y="154003"/>
            <a:ext cx="7873466" cy="16844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 smtClean="0"/>
              <a:t>Доля детей, охваченных программами дополнительного образования в организациях дополнительного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3436"/>
              </p:ext>
            </p:extLst>
          </p:nvPr>
        </p:nvGraphicFramePr>
        <p:xfrm>
          <a:off x="445653" y="1964430"/>
          <a:ext cx="8208016" cy="4465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4"/>
                <a:gridCol w="2052004"/>
                <a:gridCol w="2052004"/>
                <a:gridCol w="2052004"/>
              </a:tblGrid>
              <a:tr h="5148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Образование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Культура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Спорт </a:t>
                      </a:r>
                    </a:p>
                  </a:txBody>
                  <a:tcPr marL="9525" marR="9525" marT="9525" marB="0" anchor="ctr"/>
                </a:tc>
              </a:tr>
              <a:tr h="155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5516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48,4%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17,3%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5,7%</a:t>
                      </a:r>
                    </a:p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9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3237" y="221673"/>
            <a:ext cx="8478982" cy="134408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400" b="1" spc="-100" dirty="0" smtClean="0"/>
              <a:t>Доля детей, занятых в организациях </a:t>
            </a:r>
            <a:br>
              <a:rPr lang="ru-RU" sz="2400" b="1" spc="-100" dirty="0" smtClean="0"/>
            </a:br>
            <a:r>
              <a:rPr lang="ru-RU" sz="2400" b="1" kern="1000" spc="-100" dirty="0" smtClean="0"/>
              <a:t>дополнительного</a:t>
            </a:r>
            <a:r>
              <a:rPr lang="ru-RU" sz="2400" b="1" spc="-100" dirty="0" smtClean="0"/>
              <a:t> образования в 2017-2018 учебном году</a:t>
            </a:r>
            <a:r>
              <a:rPr lang="ru-RU" sz="2800" b="1" spc="-100" dirty="0" smtClean="0"/>
              <a:t> </a:t>
            </a:r>
            <a:endParaRPr lang="ru-RU" sz="2800" b="1" spc="-100" dirty="0"/>
          </a:p>
        </p:txBody>
      </p:sp>
      <p:graphicFrame>
        <p:nvGraphicFramePr>
          <p:cNvPr id="1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608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01000"/>
              </p:ext>
            </p:extLst>
          </p:nvPr>
        </p:nvGraphicFramePr>
        <p:xfrm>
          <a:off x="123825" y="1"/>
          <a:ext cx="8927811" cy="671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158"/>
                <a:gridCol w="1630017"/>
                <a:gridCol w="2743200"/>
                <a:gridCol w="1736436"/>
              </a:tblGrid>
              <a:tr h="66726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Среднеобластной</a:t>
                      </a:r>
                      <a:r>
                        <a:rPr lang="ru-RU" sz="2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показатель – 71,4%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3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Выше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/>
                        </a:rPr>
                        <a:t>Ниже</a:t>
                      </a:r>
                      <a:endParaRPr lang="ru-RU" sz="2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г.Пенза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(73%)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Лопатинский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(25%)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38,1%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г.Заречный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94,4%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Пензенский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(40,6%)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46,4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Башмаковский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(75,7%)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78,1%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Кузнецкий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43,8%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Иссинский</a:t>
                      </a:r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73,1%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Земетчинский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51,0%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Н-</a:t>
                      </a:r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Ломовский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(72%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Спасский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54,4%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Тамалинский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район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(37,3%)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74,9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Бековский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(47%)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56,4%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Мокшанский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(69,6%)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71,4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Лунинский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(52,4%)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56,4%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373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Сердобский</a:t>
                      </a: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район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80,6%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5400000">
            <a:off x="8819322" y="1729408"/>
            <a:ext cx="64935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63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3237" y="344557"/>
            <a:ext cx="8478982" cy="10469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400" b="1" spc="-100" dirty="0" smtClean="0"/>
              <a:t>Доля детей, занятых в школьных объединениях </a:t>
            </a:r>
            <a:r>
              <a:rPr lang="ru-RU" sz="2400" b="1" kern="1000" spc="-100" dirty="0" smtClean="0"/>
              <a:t>дополнительного</a:t>
            </a:r>
            <a:r>
              <a:rPr lang="ru-RU" sz="2400" b="1" spc="-100" dirty="0" smtClean="0"/>
              <a:t> образования в 2017-2018 учебном году</a:t>
            </a:r>
            <a:r>
              <a:rPr lang="ru-RU" sz="2800" b="1" spc="-100" dirty="0" smtClean="0"/>
              <a:t> </a:t>
            </a:r>
            <a:endParaRPr lang="ru-RU" sz="2800" b="1" spc="-1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065741"/>
              </p:ext>
            </p:extLst>
          </p:nvPr>
        </p:nvGraphicFramePr>
        <p:xfrm>
          <a:off x="367146" y="1662545"/>
          <a:ext cx="8347364" cy="501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40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biel z ozdobnikiem</Template>
  <TotalTime>1797</TotalTime>
  <Words>522</Words>
  <Application>Microsoft Office PowerPoint</Application>
  <PresentationFormat>Экран (4:3)</PresentationFormat>
  <Paragraphs>208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biel z ozdobnikiem</vt:lpstr>
      <vt:lpstr>1_Default Design</vt:lpstr>
      <vt:lpstr>Исполнительная</vt:lpstr>
      <vt:lpstr>О развитии системы дополнительного образования детей в Пензенской области</vt:lpstr>
      <vt:lpstr>Презентация PowerPoint</vt:lpstr>
      <vt:lpstr>Распоряжение Правительства Пензенской области  от 26.04.2013 № 226-рП «Об утверждении Плана мероприятий («дорожной карты») «Изменения в отраслях социальной сферы, направленные на повышение эффективности образования» </vt:lpstr>
      <vt:lpstr>Состояние региональной сети дополнительного образования Пензенской области</vt:lpstr>
      <vt:lpstr>Охват детей программами дополнительного образования</vt:lpstr>
      <vt:lpstr>Доля детей, охваченных программами дополнительного образования в организациях дополнительного образования  </vt:lpstr>
      <vt:lpstr> Доля детей, занятых в организациях  дополнительного образования в 2017-2018 учебном году </vt:lpstr>
      <vt:lpstr>Презентация PowerPoint</vt:lpstr>
      <vt:lpstr> Доля детей, занятых в школьных объединениях дополнительного образования в 2017-2018 учебном году </vt:lpstr>
      <vt:lpstr>Направления образовательной деятельности в системе дополнительного образования детей в 2017-2018 учебном году.</vt:lpstr>
      <vt:lpstr> Развитие технического творчества </vt:lpstr>
      <vt:lpstr>Презентация PowerPoint</vt:lpstr>
      <vt:lpstr>Фестивали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Наталья Кочетова</cp:lastModifiedBy>
  <cp:revision>113</cp:revision>
  <cp:lastPrinted>2017-10-20T12:58:37Z</cp:lastPrinted>
  <dcterms:created xsi:type="dcterms:W3CDTF">2012-12-02T08:48:13Z</dcterms:created>
  <dcterms:modified xsi:type="dcterms:W3CDTF">2017-10-26T11:23:15Z</dcterms:modified>
</cp:coreProperties>
</file>