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61" r:id="rId5"/>
    <p:sldId id="259" r:id="rId6"/>
    <p:sldId id="265" r:id="rId7"/>
    <p:sldId id="257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64" r:id="rId18"/>
    <p:sldId id="275" r:id="rId19"/>
    <p:sldId id="276" r:id="rId20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412C4-A868-4BA7-920F-06D277219129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83777-58B7-44EA-9070-6F9B1EBA0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922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412C4-A868-4BA7-920F-06D277219129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83777-58B7-44EA-9070-6F9B1EBA0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359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412C4-A868-4BA7-920F-06D277219129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83777-58B7-44EA-9070-6F9B1EBA0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885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412C4-A868-4BA7-920F-06D277219129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83777-58B7-44EA-9070-6F9B1EBA0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013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412C4-A868-4BA7-920F-06D277219129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83777-58B7-44EA-9070-6F9B1EBA0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211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412C4-A868-4BA7-920F-06D277219129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83777-58B7-44EA-9070-6F9B1EBA0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14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412C4-A868-4BA7-920F-06D277219129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83777-58B7-44EA-9070-6F9B1EBA0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608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412C4-A868-4BA7-920F-06D277219129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83777-58B7-44EA-9070-6F9B1EBA0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818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412C4-A868-4BA7-920F-06D277219129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83777-58B7-44EA-9070-6F9B1EBA0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930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412C4-A868-4BA7-920F-06D277219129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83777-58B7-44EA-9070-6F9B1EBA0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702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412C4-A868-4BA7-920F-06D277219129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83777-58B7-44EA-9070-6F9B1EBA0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765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412C4-A868-4BA7-920F-06D277219129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983777-58B7-44EA-9070-6F9B1EBA0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765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обучения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очно-заочной и заочной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формах: нормативные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требования, наиболее часто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встречающиеся ошибки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28256" y="3984170"/>
            <a:ext cx="7739743" cy="1273629"/>
          </a:xfrm>
        </p:spPr>
        <p:txBody>
          <a:bodyPr>
            <a:normAutofit fontScale="85000" lnSpcReduction="20000"/>
          </a:bodyPr>
          <a:lstStyle/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Управления</a:t>
            </a:r>
          </a:p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надзору и контролю в сфере образования Министерства образования Пензенской области</a:t>
            </a:r>
          </a:p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Ю.М. Чуркина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7319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46055" y="5938787"/>
            <a:ext cx="1045945" cy="91921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433137" cy="6858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требований к структуре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содержанию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98914"/>
            <a:ext cx="10515600" cy="32221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Календарные учебные графики для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в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очно-заочной и заочной формах:</a:t>
            </a: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очно-заочной форме обучения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учебного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может быть перенесено не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чем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один месяц;</a:t>
            </a: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заочной форме обучения начало учебного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может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перенесено не более чем на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 месяца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420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46055" y="5938787"/>
            <a:ext cx="1045945" cy="91921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433137" cy="6858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требований к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оформлению 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(изменения) образовательных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79713" y="1807030"/>
            <a:ext cx="5693230" cy="13824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совершеннолетнего обучающегося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родителей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(законных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представителей) несовершеннолетнего обучающегося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19519" y="2596242"/>
            <a:ext cx="4615543" cy="11865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 об образовании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79713" y="3970933"/>
            <a:ext cx="5693230" cy="1025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распорядительный акт ОО о приёме (переводе)</a:t>
            </a:r>
          </a:p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очно-заочное или заочное обучение</a:t>
            </a:r>
          </a:p>
        </p:txBody>
      </p:sp>
      <p:sp>
        <p:nvSpPr>
          <p:cNvPr id="11" name="Умножение 10"/>
          <p:cNvSpPr/>
          <p:nvPr/>
        </p:nvSpPr>
        <p:spPr>
          <a:xfrm>
            <a:off x="10482943" y="2077470"/>
            <a:ext cx="1534885" cy="1037544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6250690" y="2571749"/>
            <a:ext cx="968829" cy="4735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4626429" y="3305856"/>
            <a:ext cx="2593090" cy="6650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Стрелка вправо 6"/>
          <p:cNvSpPr/>
          <p:nvPr/>
        </p:nvSpPr>
        <p:spPr>
          <a:xfrm rot="5400000">
            <a:off x="3527015" y="3274793"/>
            <a:ext cx="746728" cy="6455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79713" y="5777961"/>
            <a:ext cx="5693230" cy="1075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учебным планом, расписанием, иной документацией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трелка вправо 15"/>
          <p:cNvSpPr/>
          <p:nvPr/>
        </p:nvSpPr>
        <p:spPr>
          <a:xfrm rot="5400000">
            <a:off x="3466571" y="5095427"/>
            <a:ext cx="719513" cy="6455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13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46055" y="5938787"/>
            <a:ext cx="1045945" cy="91921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433137" cy="6858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организация обучения в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очно-заочной и заочной формах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98914"/>
            <a:ext cx="10515600" cy="3222172"/>
          </a:xfrm>
        </p:spPr>
        <p:txBody>
          <a:bodyPr>
            <a:noAutofit/>
          </a:bodyPr>
          <a:lstStyle/>
          <a:p>
            <a:pPr marL="0" indent="0" algn="just">
              <a:buAutoNum type="arabicPeriod"/>
            </a:pPr>
            <a:r>
              <a:rPr lang="ru-RU" dirty="0" smtClean="0"/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учебного года - учебные часы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равномерно распределены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2-3 учебных дня в неделю 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учебного года</a:t>
            </a:r>
          </a:p>
          <a:p>
            <a:pPr marL="0" indent="0" algn="just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В виде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экзаменационных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сессий (образовательной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организацией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определены количество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сессий, их продолжительность,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сроки проведения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149164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46055" y="5938787"/>
            <a:ext cx="1045945" cy="91921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433137" cy="6858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часто встречающиеся ошибки в Положении о формах обучения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1690688"/>
            <a:ext cx="10602686" cy="53088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Категории обучающихся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очно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заочной, заочной форме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01486" y="2279536"/>
            <a:ext cx="5976257" cy="16872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 Обучаться по очно - заочной форме могут: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2.1.1. несовершеннолетние, не завершившие среднее общее образование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2.1.2. обучающиеся основного и среднего уровня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образования…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76057" y="4555671"/>
            <a:ext cx="6215743" cy="16600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обязательных требований, установленных ст.34, 44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закона от 29.12.20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№273-ФЗ «Об образовании в Российской Федерации»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5400000">
            <a:off x="5066546" y="3943968"/>
            <a:ext cx="466520" cy="6564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483928" y="2255722"/>
            <a:ext cx="4506685" cy="17110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3.4. Перевод обучающегося на другую форму обучения осуществляется при наличии вакантных мест для приема по выбранной форме обучения и соблюдении особенностей организации обучения, установленных положением.</a:t>
            </a:r>
          </a:p>
        </p:txBody>
      </p:sp>
      <p:sp>
        <p:nvSpPr>
          <p:cNvPr id="11" name="Стрелка вправо 10"/>
          <p:cNvSpPr/>
          <p:nvPr/>
        </p:nvSpPr>
        <p:spPr>
          <a:xfrm rot="5400000">
            <a:off x="8996289" y="3943969"/>
            <a:ext cx="466520" cy="6564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995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46055" y="5938787"/>
            <a:ext cx="1045945" cy="91921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433137" cy="6858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часто встречающиеся ошибки в Положении о формах обучения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0229" y="1436914"/>
            <a:ext cx="10624457" cy="5562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Вопросы комплектования обучающихся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очно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заочной, заочной форме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18284" y="2196732"/>
            <a:ext cx="9927771" cy="26408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5.1. Школа открывает классы с очно-заочной, заочной формами обучения при наличии условий, необходимых для осуществления образовательной деятельности. 5.2. Наполняемость классов при очно-заочной форме обучения устанавливается в количестве не менее 15 обучающихся. При меньшем количестве обучающихся учреждение может организовывать классы с заочной формой обучения. 5.3. Классы заочной формы обучения учреждение открывает при наличии не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менее 9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обучающихся. В случае если с заявлением об обучении в очно-заочной или заочной форме в школу обратилось менее 9 человек, обучение по выбранным формам организуется по индивидуальному учебному плану для каждого обучающегося.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84711" y="5429565"/>
            <a:ext cx="9841602" cy="13304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23. Количество обучающихся в классе (группе) определяется, исходя из расчета соблюдения нормы площади на одного обучающегося, соблюдении требований к расстановке мебели в учебных кабинетах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(Приказ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22.03.2021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115)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5400000">
            <a:off x="6060350" y="4868065"/>
            <a:ext cx="466520" cy="6564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2956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46055" y="5938787"/>
            <a:ext cx="1045945" cy="91921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433137" cy="6858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часто встречающиеся ошибки в Положении о формах обучения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0229" y="1436914"/>
            <a:ext cx="10624457" cy="5562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Организация обучения по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очно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заочной, заочной форме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11192" y="2402564"/>
            <a:ext cx="9927771" cy="39958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4.1. Освоение общеобразовательных программ вне зависимости от формы обучения предполагает обязательное посещение учебных занятий по предметам соответствующего учебного плана в соответствии с расписанием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занятий…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4.7. В очно-заочной, заочной формах обучения по предмету «Физическая культура» предусматриваются учебные занятия в объеме не менее двух часов для очно-заочной формы обучения и не менее одного часа для заочной формы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обучения.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4.8. Для удовлетворения биологической потребности в движении и физической активности независимо от возраста обучающихся учебные занятия могут быть организованы по индивидуальному учебному плану.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Выноска-облако 9"/>
          <p:cNvSpPr/>
          <p:nvPr/>
        </p:nvSpPr>
        <p:spPr>
          <a:xfrm>
            <a:off x="8186057" y="5551714"/>
            <a:ext cx="1545771" cy="99972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6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877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46055" y="5938787"/>
            <a:ext cx="1045945" cy="91921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433137" cy="6858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часто встречающиеся ошибки в Положении о формах обучения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0229" y="1436914"/>
            <a:ext cx="10624457" cy="5562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Текущий контроль успеваемости  и промежуточная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по очно – заочной, заочной форме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38200" y="2555606"/>
            <a:ext cx="9927771" cy="28110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2.10. Порядок, формы и сроки проведения промежуточной аттестации обучающихся по очно-заочной, заочной форме обучения устанавливается организацией по своему усмотрению.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Выноска-облако 9"/>
          <p:cNvSpPr/>
          <p:nvPr/>
        </p:nvSpPr>
        <p:spPr>
          <a:xfrm>
            <a:off x="7990115" y="4778830"/>
            <a:ext cx="1741714" cy="133894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6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882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46055" y="5938787"/>
            <a:ext cx="1045945" cy="91921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433137" cy="6858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13509"/>
          </a:xfrm>
        </p:spPr>
        <p:txBody>
          <a:bodyPr>
            <a:normAutofit/>
          </a:bodyPr>
          <a:lstStyle/>
          <a:p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нормативной правовой базы образовательной организации</a:t>
            </a:r>
            <a:endParaRPr lang="ru-RU" sz="280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839788" y="1167619"/>
            <a:ext cx="5157787" cy="829994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Локальные акты общеобразовательных организаций (на основе сайтов)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839788" y="1997612"/>
            <a:ext cx="5157787" cy="4698609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родительском собрании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об учебном кабинете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пропусках обучающихся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курсовой переподготовке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ведении журнала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домашнем задании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рабочей программе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нормах оценивания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ведении дневников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порядке ведения личных дел обучающихся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пользования школьными учебниками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добровольных пожертвованиях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школьном гардеробе</a:t>
            </a: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6172200" y="1167618"/>
            <a:ext cx="5183188" cy="829995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перечень локальных нормативных актов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4"/>
          </p:nvPr>
        </p:nvSpPr>
        <p:spPr>
          <a:xfrm>
            <a:off x="6172200" y="1997613"/>
            <a:ext cx="5183188" cy="419205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- 21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при определенных условиях - 6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быть (на усмотрение образовательной организации) –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8…</a:t>
            </a:r>
          </a:p>
          <a:p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Банк образцов локальных нормативных актов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авая фигурная скобка 1"/>
          <p:cNvSpPr/>
          <p:nvPr/>
        </p:nvSpPr>
        <p:spPr>
          <a:xfrm rot="5400000">
            <a:off x="8015355" y="2139751"/>
            <a:ext cx="1287544" cy="4973855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9839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46055" y="5938787"/>
            <a:ext cx="1045945" cy="91921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433137" cy="6858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74914" y="1"/>
            <a:ext cx="10680474" cy="72934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обязательных локальных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нормативных актов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433138" y="653143"/>
            <a:ext cx="5564438" cy="633548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Положение о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языке, языках образования</a:t>
            </a:r>
            <a:endParaRPr lang="ru-RU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Правила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внутреннего распорядка обучающихся образовательной организации</a:t>
            </a:r>
          </a:p>
          <a:p>
            <a:pPr marL="0" indent="0">
              <a:buNone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Правила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внутреннего трудового распорядка образовательной организации</a:t>
            </a:r>
          </a:p>
          <a:p>
            <a:pPr marL="0" indent="0">
              <a:buNone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Правила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приема обучающихся образовательной организации на образовательные программы </a:t>
            </a:r>
            <a:endParaRPr lang="ru-RU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О текущем контроле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успеваемости,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промежуточной аттестации, установление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форм, периодичности и порядка проведения, а также сроки ликвидации академической задолженности обучающихся </a:t>
            </a:r>
            <a:endParaRPr lang="ru-RU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Коллективный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</a:t>
            </a:r>
          </a:p>
          <a:p>
            <a:pPr marL="0" indent="0">
              <a:buNone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занятий обучающихся </a:t>
            </a:r>
            <a:endParaRPr lang="ru-RU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Порядок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основания перевода, отчисления обучающихся</a:t>
            </a:r>
          </a:p>
          <a:p>
            <a:pPr marL="0" indent="0">
              <a:buNone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Порядок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оформления возникновения, приостановления и прекращения отношений между образовательной организацией и обучающимися</a:t>
            </a:r>
          </a:p>
          <a:p>
            <a:pPr marL="0" indent="0">
              <a:buNone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Документы, регламентирующие случаи выдачи документов, подтверждающих обучение в организации, осуществляющей образовательную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</a:p>
          <a:p>
            <a:pPr marL="0" indent="0">
              <a:buNone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Порядок, регламентирующий обучение обучающегося по индивидуальному учебному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плану</a:t>
            </a:r>
          </a:p>
          <a:p>
            <a:pPr marL="0" indent="0">
              <a:buNone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зачета результатов освоения обучающимися учебных предметов, курсов, дисциплин (модулей), практики, дополнительных образовательных программ в других организациях </a:t>
            </a:r>
          </a:p>
          <a:p>
            <a:pPr marL="0" indent="0">
              <a:buNone/>
            </a:pP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4"/>
          </p:nvPr>
        </p:nvSpPr>
        <p:spPr>
          <a:xfrm>
            <a:off x="5997576" y="653143"/>
            <a:ext cx="6194424" cy="604307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освоения наряду с учебными предметами, курсами, дисциплинами (модулями) по осваиваемой образовательной программе любых других учебных предметов, курсов, дисциплин (модулей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14.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Порядок, регламентирующий пользование лечебно-оздоровительной инфраструктурой, объектами культуры и объектами спорта образовательной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</a:p>
          <a:p>
            <a:pPr marL="0" indent="0">
              <a:buNone/>
            </a:pP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15.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Порядок, регламентирующий пользование учебниками и учебными пособиями обучающимися, осваивающими учебные предметы, курсы, дисциплины (модули) за пределами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ФГОС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(или) получающими платные образовательные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услуги</a:t>
            </a:r>
            <a:endParaRPr lang="en-US" sz="17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Порядок, регламентирующий посещение мероприятий,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не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предусмотрены учебным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планом</a:t>
            </a:r>
          </a:p>
          <a:p>
            <a:pPr marL="0" indent="0">
              <a:buNone/>
            </a:pP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17.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создания, организации работы, принятия решений комиссией по урегулированию споров между участниками образовательных отношений и их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исполнения</a:t>
            </a:r>
          </a:p>
          <a:p>
            <a:pPr marL="0" indent="0" algn="just">
              <a:buNone/>
            </a:pP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18.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Порядок, регламентирующий бесплатное пользование педагогическими работниками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библиотеками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информационными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ресурсами</a:t>
            </a:r>
          </a:p>
          <a:p>
            <a:pPr marL="0" indent="0" algn="just">
              <a:buNone/>
            </a:pP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19. Порядок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регламентирующий пользование педагогическими работниками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образовательными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методическими и научными услугами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</a:p>
          <a:p>
            <a:pPr marL="0" indent="0" algn="just">
              <a:buNone/>
            </a:pP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20.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Нормы профессиональной этики педагогических работников образовательной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</a:p>
          <a:p>
            <a:pPr marL="0" indent="0" algn="just">
              <a:buNone/>
            </a:pP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21.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Документ, регламентирующий соотношение учебной (преподавательской) и другой педагогической работы в пределах рабочей недели или учебного года</a:t>
            </a:r>
          </a:p>
          <a:p>
            <a:pPr marL="0" indent="0" algn="just">
              <a:buNone/>
            </a:pPr>
            <a:endParaRPr lang="ru-RU" sz="17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17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1329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46055" y="5938787"/>
            <a:ext cx="1045945" cy="91921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433137" cy="6858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локальных нормативных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актов, обязательные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определенных условиях 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01746"/>
          </a:xfrm>
        </p:spPr>
        <p:txBody>
          <a:bodyPr>
            <a:normAutofit fontScale="62500" lnSpcReduction="20000"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структурном подразделении образовательной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приема на обучение по дополнительным образовательным программам, а также на места с оплатой стоимости обучения физическими и (или) юридическими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лицами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 о порядке оказания платных образовательных услуг, в том числе образцы договоров об оказании платных образовательных услуг, документ об утверждении стоимости обучения по каждой образовательной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программе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Документ, регламентирующий зачисление в образовательную организацию-участника при реализации в сетевой форме основных образовательных программ и дополнительных образовательных программ, осуществляется путем перевода в указанную организацию без отчисления из базовой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одежде обучающихся, в том числе требования к ее общему виду, цвету, фасону, видам одежды обучающихся, знакам отличия, и правила ее ношения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 осуществления электронного документооборота, который предусматривает создание, подписание, использование и хранение документов, связанных с деятельностью образовательной организации, в электронном виде без дублирования на бумажном носителе</a:t>
            </a: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322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46055" y="5938787"/>
            <a:ext cx="1045945" cy="91921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433137" cy="6858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получения образования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формы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Объект 16" descr="https://sch34.ru/wp-content/uploads/2021/06/3496_original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14" y="1491342"/>
            <a:ext cx="10547341" cy="53666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9698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46055" y="5938787"/>
            <a:ext cx="1045945" cy="91921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433137" cy="6858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Нормативно-правовые документы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40229" y="1534886"/>
            <a:ext cx="10613571" cy="4642077"/>
          </a:xfrm>
        </p:spPr>
        <p:txBody>
          <a:bodyPr>
            <a:noAutofit/>
          </a:bodyPr>
          <a:lstStyle/>
          <a:p>
            <a:pPr algn="just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 декабря 2012 г. N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273-ФЗ «Об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 в Российской Федерации»</a:t>
            </a:r>
          </a:p>
          <a:p>
            <a:pPr algn="just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организации и осуществления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деятельности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основным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общеобразовательным программам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образовательным программам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начального общего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основного общего и среднего общего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 утвержденный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Министерства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 Российской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от 22.03.2021 №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115</a:t>
            </a:r>
          </a:p>
          <a:p>
            <a:pPr algn="just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образовательный стандарт начального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образования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утвержденный приказом Министерства просвещения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31.05.2021 № 286</a:t>
            </a:r>
          </a:p>
          <a:p>
            <a:pPr algn="just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образовательный стандарт основного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образования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утвержденный приказом Министерства просвещения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31.05.2021 № 287</a:t>
            </a:r>
          </a:p>
          <a:p>
            <a:pPr algn="just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образовательный стандарт среднего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образования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утвержденный приказом Министерства образования и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науки Российской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от 17.05.2012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413 </a:t>
            </a: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службы по надзору в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сфере образования и науки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РФ от 14 августа 2020 г.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№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831 «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 к структуре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официального сайта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организации в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информационно-телекоммуникационной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сети «Интернет» и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формату представления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информации»</a:t>
            </a:r>
          </a:p>
        </p:txBody>
      </p:sp>
    </p:spTree>
    <p:extLst>
      <p:ext uri="{BB962C8B-B14F-4D97-AF65-F5344CB8AC3E}">
        <p14:creationId xmlns:p14="http://schemas.microsoft.com/office/powerpoint/2010/main" val="1993518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46055" y="5938787"/>
            <a:ext cx="1045945" cy="91921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433137" cy="6858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8253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17 Федерального закона от 29.12.2012 № 273-ФЗ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 образовании в Российской Федерации»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936172" y="1404257"/>
            <a:ext cx="10417628" cy="23295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в организациях, осуществляющих образовательную деятельность, с учетом потребностей, возможностей личности и в зависимости от объема обязательных занятий педагогического работника с обучающимися осуществляется в очной, очно-заочной или заочной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форме…</a:t>
            </a: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Формы получения образования и формы обучения по основной образовательной программе по каждому уровню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образования…определяются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соответствующими федеральными государственными образовательными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стандартами…</a:t>
            </a: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97629" y="4550229"/>
            <a:ext cx="634637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…Обучение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Организациях с учетом потребностей, возможностей личности и в зависимости от объема обязательных занятий педагогического работника с обучающимися осуществляется в очной, очно-заочной или заочной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форме (ФГОС ООО)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5486182" y="3571821"/>
            <a:ext cx="484632" cy="97840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697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46055" y="5938787"/>
            <a:ext cx="1045945" cy="91921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433137" cy="6858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8253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Регламентация обучения по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 общеобразовательным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программам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очно-заочной и заочной формах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79713" y="2018545"/>
            <a:ext cx="5780316" cy="11274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в Уставе возможности обучения в очно-заочной и заочной формах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79713" y="3298371"/>
            <a:ext cx="5780315" cy="14695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отдельных локальных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нормативных актов, определяющих организационно-правовые основы деятельности ОО при организации обучения в очно-заочной и заочной формах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305799" y="2007175"/>
            <a:ext cx="1545773" cy="1127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05799" y="3314481"/>
            <a:ext cx="1545773" cy="13772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79712" y="4968456"/>
            <a:ext cx="5758544" cy="13685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на оказание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услуги по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образовательных программ в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очно-заочной и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заочной формах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305800" y="4968455"/>
            <a:ext cx="1545772" cy="13685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6814457" y="2339942"/>
            <a:ext cx="143691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6814457" y="3856095"/>
            <a:ext cx="143691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6803571" y="5410407"/>
            <a:ext cx="143691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021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46055" y="5938787"/>
            <a:ext cx="1045945" cy="91921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433137" cy="6858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Отражение в локальных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актах вопросов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обучения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очно-заочной и заочной формах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1114" y="2209799"/>
            <a:ext cx="10602686" cy="3967163"/>
          </a:xfrm>
        </p:spPr>
        <p:txBody>
          <a:bodyPr>
            <a:normAutofit lnSpcReduction="10000"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приёма на обучение в очно-заочной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заочной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формах,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возникновения отношений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ОО и обучающимися и (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или) родителями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(законными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представителями)несовершеннолетних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обучающихся,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 в очно-заочной форме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заочной форме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формы, периодичность и порядок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текущего контроля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успеваемости 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промежуточной аттестации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том числе определение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 к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оцениванию самостоятельной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обучающихся, к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минимальному количеству текущих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отметок для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выставления годовых отметок по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учебным предметам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обучения по индивидуальному учебному плану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898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46055" y="5938787"/>
            <a:ext cx="1045945" cy="91921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433137" cy="6858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требований к структуре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содержанию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98913"/>
            <a:ext cx="10515600" cy="39780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отражены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образовательной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в очно-заочной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заочной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формах;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полном объеме требования ФГОС;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каждой реализуемой формы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имеется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план.</a:t>
            </a:r>
          </a:p>
        </p:txBody>
      </p:sp>
    </p:spTree>
    <p:extLst>
      <p:ext uri="{BB962C8B-B14F-4D97-AF65-F5344CB8AC3E}">
        <p14:creationId xmlns:p14="http://schemas.microsoft.com/office/powerpoint/2010/main" val="2081847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46055" y="5938787"/>
            <a:ext cx="1045945" cy="91921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433137" cy="6858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требований к структуре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содержанию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98914"/>
            <a:ext cx="10515600" cy="37398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план для очно-заочной и заочной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 обучения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предметы включены в учебный план;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соотношение часов классно-урочной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самостоятельной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обучающихся;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учебные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планы обучающихся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 организации обучения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индивидуальным маршрутам)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внеурочной деятельности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677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46055" y="5938787"/>
            <a:ext cx="1045945" cy="91921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433137" cy="6858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требований к структуре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содержанию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98914"/>
            <a:ext cx="10515600" cy="32221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программы учебных предметов,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курсов, дисциплин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(модулей):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самостоятельной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обучающихся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на обсуждение 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проверку) результатов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самостоятельной работы;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оценивания знаний, умений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навыков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60008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1339</TotalTime>
  <Words>1623</Words>
  <Application>Microsoft Office PowerPoint</Application>
  <PresentationFormat>Широкоэкранный</PresentationFormat>
  <Paragraphs>134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Организация обучения в очно-заочной и заочной формах: нормативные требования, наиболее часто встречающиеся ошибки</vt:lpstr>
      <vt:lpstr>Формы получения образования и формы обучения</vt:lpstr>
      <vt:lpstr>Нормативно-правовые документы</vt:lpstr>
      <vt:lpstr>Статья 17 Федерального закона от 29.12.2012 № 273-ФЗ «Об образовании в Российской Федерации»</vt:lpstr>
      <vt:lpstr>Регламентация обучения по основным общеобразовательным программам в очно-заочной и заочной формах</vt:lpstr>
      <vt:lpstr>Отражение в локальных актах вопросов обеспечения обучения в очно-заочной и заочной формах</vt:lpstr>
      <vt:lpstr>Соблюдение требований к структуре и содержанию образовательной программы</vt:lpstr>
      <vt:lpstr>Соблюдение требований к структуре и содержанию образовательной программы</vt:lpstr>
      <vt:lpstr>Соблюдение требований к структуре и содержанию образовательной программы</vt:lpstr>
      <vt:lpstr>Соблюдение требований к структуре и содержанию образовательной программы</vt:lpstr>
      <vt:lpstr>Соблюдение требований к оформлению  возникновения (изменения) образовательных отношений</vt:lpstr>
      <vt:lpstr>Варианты организация обучения в очно-заочной и заочной формах</vt:lpstr>
      <vt:lpstr>Наиболее часто встречающиеся ошибки в Положении о формах обучения</vt:lpstr>
      <vt:lpstr>Наиболее часто встречающиеся ошибки в Положении о формах обучения</vt:lpstr>
      <vt:lpstr>Наиболее часто встречающиеся ошибки в Положении о формах обучения</vt:lpstr>
      <vt:lpstr>Наиболее часто встречающиеся ошибки в Положении о формах обучения</vt:lpstr>
      <vt:lpstr>Актуализация нормативной правовой базы образовательной организации</vt:lpstr>
      <vt:lpstr>Перечень обязательных локальных нормативных актов</vt:lpstr>
      <vt:lpstr>Перечень локальных нормативных актов, обязательные при определенных условиях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217</dc:creator>
  <cp:lastModifiedBy>Елена Атнюкова</cp:lastModifiedBy>
  <cp:revision>80</cp:revision>
  <cp:lastPrinted>2023-03-15T08:02:11Z</cp:lastPrinted>
  <dcterms:created xsi:type="dcterms:W3CDTF">2021-05-12T11:41:58Z</dcterms:created>
  <dcterms:modified xsi:type="dcterms:W3CDTF">2023-03-16T06:19:13Z</dcterms:modified>
</cp:coreProperties>
</file>