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10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79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463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58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35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46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22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4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42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4EADA-5BEF-42C4-B2C6-534736C1583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D5882-674B-4551-9AE2-6226B52DC0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4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223F001942B74DB78FCAAD78D9E7AFE1D8A46550A3CA5E84C3A7F5802341555616D7E3E5A4B95BBACD7DC987BX1xAL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833F4B95A219379204D7F378E7F689A253E031477324EC68F2770E3C464C2427B2654866F6EAE7329C31E6827F9B6D1A8830D9B83c452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833F4B95A219379204D7F378E7F689A253E0310723A4EC68F2770E3C464C2427B2654816766A521788C1F3463AEA5D1AF830F9E9F43B603c052L" TargetMode="External"/><Relationship Id="rId2" Type="http://schemas.openxmlformats.org/officeDocument/2006/relationships/hyperlink" Target="consultantplus://offline/ref=4833F4B95A219379204D7F378E7F689A253E0310723A4EC68F2770E3C464C2427B2654816766A5227C8C1F3463AEA5D1AF830F9E9F43B603c052L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consultantplus://offline/ref=4833F4B95A219379204D7F378E7F689A253E0310723A4EC68F2770E3C464C2427B265481606DF1763CD2466525E5A8D4B39F0F99c852L" TargetMode="External"/><Relationship Id="rId4" Type="http://schemas.openxmlformats.org/officeDocument/2006/relationships/hyperlink" Target="consultantplus://offline/ref=4833F4B95A219379204D7F378E7F689A253E0310723A4EC68F2770E3C464C2427B2654856C32F4632D8A4B6739FBADCFAF9D0Dc958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6300" y="921658"/>
            <a:ext cx="104394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Изменения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нормативно-правовых актов </a:t>
            </a:r>
            <a: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ru-RU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 сфере 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образования</a:t>
            </a:r>
            <a:endPara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36711" y="4789297"/>
            <a:ext cx="5138057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Мартынов Николай Анатольевич</a:t>
            </a:r>
          </a:p>
          <a:p>
            <a:pPr marL="174625" algn="l"/>
            <a:r>
              <a:rPr lang="ru-RU" sz="2300" dirty="0" smtClean="0"/>
              <a:t>Заместитель начальника Управления по надзору и контролю в сфере образования Министерства образования Пензенской области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5675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0486" y="718458"/>
            <a:ext cx="10765971" cy="495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27.07.2022 № 629 "Об утверждении Порядка организации и осуществления образовательной деятельности по дополнительным общеобразовательным программам"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Настоящий приказ вступил в силу с 1 марта 2023 г.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признан утратившим силу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09.11.2018 № 196 "Об утверждении Порядка организации и осуществления образовательной деятельности по дополнительным общеобразовательным программам« (с изменениями и дополнениями)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355980"/>
              </p:ext>
            </p:extLst>
          </p:nvPr>
        </p:nvGraphicFramePr>
        <p:xfrm>
          <a:off x="1382486" y="2416984"/>
          <a:ext cx="10025743" cy="4407488"/>
        </p:xfrm>
        <a:graphic>
          <a:graphicData uri="http://schemas.openxmlformats.org/drawingml/2006/table">
            <a:tbl>
              <a:tblPr firstRow="1" firstCol="1" bandRow="1"/>
              <a:tblGrid>
                <a:gridCol w="3618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0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552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России от 05.12.2022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1063 "О внесении изменений в Порядок организации и осуществления образовательной деятельности по ООП – ОП НОО, ООО, СОО, утвержденный приказом Министерства просвещения Российской Федерации от 22 марта 2021 г.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 разрабатываются в соответствии с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ФГОСами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ФООП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и планируемые результаты разработанных ОП должны быть не ниже соответствующих содержания и планируемых результатов ФООП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право ОО на перераспределение предусмотренного в ФУП времени на изучение учебных предметов, по которым не проводится ГИА, в пользу изучения иных учебных предметов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непосредственное применение ФРП по учебным предметам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1 сентября 2023 года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82" marR="564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3999" y="278181"/>
            <a:ext cx="977537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22.03.2021 № 115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образования"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49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1628" y="1122363"/>
            <a:ext cx="11168743" cy="3978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Приказом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№ 465,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№ 345 от 19.05.2022 признается утратившим силу </a:t>
            </a:r>
            <a:r>
              <a:rPr lang="ru-RU" sz="24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приказ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Министерства образования и науки Российской Федерации от 23 августа 2017 г. № 816 "Об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программ".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Настоящий приказ вступает в силу с 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сентября 2023 года.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8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8843" y="385159"/>
            <a:ext cx="11114314" cy="5904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05.10.2020 № 546 "Об утверждении Порядка заполнения, учета и выдачи аттестатов об основном общем и среднем общем образовании и их дубликатов" 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 изменения):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Приказом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10.02.2023 № 83 "О внесении изменений в Порядок заполнения, учета и выдачи аттестатов об основном общем и среднем общем образовании и их дубликатов, утвержденный приказом Министерства просвещения Российской Федерации от 5 октября 2020 г. № 546".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VII. Заполнение и выдача в 2022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2023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годах аттестатов об основном общем и среднем общем образовании гражданам, в том числе иностранным, проходившим обучение за рубежом и вынужденным прервать его в связи с недружественными действиями иностранных государств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Приказом </a:t>
            </a:r>
            <a:r>
              <a:rPr lang="ru-RU" sz="1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22.02.2023 № 130 "О внесении изменения в Порядок заполнения, учета и выдачи аттестатов об основном общем и среднем общем образовании и их дубликатов, утвержденный приказом Министерства просвещения Российской Федерации от 5 октября 2020 г. № 546"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дополнен главой VIII следующего содержания: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"VIII. Заполнение и выдача в 2022/23, 2023/24, 2024/25, 2025/26 учебных годах аттестатов об основном общем и среднем общем образовании в связи с принятием в Российскую Федерацию Донецкой Народной Республики, Луганской Народной Республики, Запорожской области, Херсонской области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96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6958" y="1035277"/>
            <a:ext cx="12055928" cy="440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7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ПРОЕКТЫ НОРМАТИВНЫХ ПРАВОВЫХ АКТОВ</a:t>
            </a:r>
            <a:endParaRPr lang="ru-RU" sz="2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7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7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начального общего, основного общего и среднего общего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</a:t>
            </a:r>
            <a:endParaRPr lang="ru-RU" sz="27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7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 проекта 02/08/02-23/00136309</a:t>
            </a:r>
            <a:endParaRPr lang="ru-RU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51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889983"/>
              </p:ext>
            </p:extLst>
          </p:nvPr>
        </p:nvGraphicFramePr>
        <p:xfrm>
          <a:off x="0" y="1132114"/>
          <a:ext cx="12192000" cy="5841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4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2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4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ФОП НОО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16.11.2022 N 992 "Об утверждении федеральной образовательной программы начального общего образования"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Начало действия с 02.01.2023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3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ФОП ООО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16.11.2022 </a:t>
                      </a:r>
                      <a:r>
                        <a:rPr lang="ru-RU" sz="1800" dirty="0" smtClean="0">
                          <a:effectLst/>
                        </a:rPr>
                        <a:t>№ </a:t>
                      </a:r>
                      <a:r>
                        <a:rPr lang="ru-RU" sz="1800" dirty="0">
                          <a:effectLst/>
                        </a:rPr>
                        <a:t>993 "Об утверждении федеральной образовательной программы основного общего образования"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Начало действия с 02.01.2023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1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ФОП СОО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23.11.2022 </a:t>
                      </a:r>
                      <a:r>
                        <a:rPr lang="ru-RU" sz="1800" dirty="0" smtClean="0">
                          <a:effectLst/>
                        </a:rPr>
                        <a:t>№ </a:t>
                      </a:r>
                      <a:r>
                        <a:rPr lang="ru-RU" sz="1800" dirty="0">
                          <a:effectLst/>
                        </a:rPr>
                        <a:t>1014 "Об утверждении федеральной образовательной программы среднего общего образования"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Начало действия с 02.01.2023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1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ФАООП с УО (ИН)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24.11.2022 </a:t>
                      </a:r>
                      <a:r>
                        <a:rPr lang="ru-RU" sz="1800" dirty="0" smtClean="0">
                          <a:effectLst/>
                        </a:rPr>
                        <a:t>№ </a:t>
                      </a:r>
                      <a:r>
                        <a:rPr lang="ru-RU" sz="1800" dirty="0">
                          <a:effectLst/>
                        </a:rPr>
                        <a:t>1026 "Об утверждении федеральной адаптированной основной общеобразовательной программы обучающихся с умственной отсталостью (интеллектуальными нарушениями)"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Начало действия с 10.01.2023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1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ФАОП НОО с ОВЗ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24.11.2022 </a:t>
                      </a:r>
                      <a:r>
                        <a:rPr lang="ru-RU" sz="1800" dirty="0" smtClean="0">
                          <a:effectLst/>
                        </a:rPr>
                        <a:t>№ </a:t>
                      </a:r>
                      <a:r>
                        <a:rPr lang="ru-RU" sz="1800" dirty="0">
                          <a:effectLst/>
                        </a:rPr>
                        <a:t>1023 "Об утверждении федеральной адаптированной образовательной программы начального общего образования для обучающихся с ограниченными возможностями здоровья"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Начало действия с 02.04.2023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41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ФАОП ООО с ОВЗ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Приказ </a:t>
                      </a:r>
                      <a:r>
                        <a:rPr lang="ru-RU" sz="1800" dirty="0" err="1">
                          <a:effectLst/>
                        </a:rPr>
                        <a:t>Минпросвещения</a:t>
                      </a:r>
                      <a:r>
                        <a:rPr lang="ru-RU" sz="1800" dirty="0">
                          <a:effectLst/>
                        </a:rPr>
                        <a:t> России от 24.11.2022 </a:t>
                      </a:r>
                      <a:r>
                        <a:rPr lang="ru-RU" sz="1800" dirty="0" smtClean="0">
                          <a:effectLst/>
                        </a:rPr>
                        <a:t>№ </a:t>
                      </a:r>
                      <a:r>
                        <a:rPr lang="ru-RU" sz="1800" dirty="0">
                          <a:effectLst/>
                        </a:rPr>
                        <a:t>1025 "Об утверждении федеральной адаптированной образовательной программы основного общего образования для обучающихся с ограниченными возможностями здоровья"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Начало действия с 02.04.2023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1" marR="4357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72654" y="270692"/>
            <a:ext cx="116466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Федеральные основные образовательные программы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6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7329" y="588963"/>
            <a:ext cx="11397341" cy="2387600"/>
          </a:xfrm>
        </p:spPr>
        <p:txBody>
          <a:bodyPr>
            <a:noAutofit/>
          </a:bodyPr>
          <a:lstStyle/>
          <a:p>
            <a:r>
              <a:rPr lang="ru-RU" sz="2400" b="1" dirty="0"/>
              <a:t>Приказ </a:t>
            </a:r>
            <a:r>
              <a:rPr lang="ru-RU" sz="2400" b="1" dirty="0" err="1"/>
              <a:t>Минпросвещения</a:t>
            </a:r>
            <a:r>
              <a:rPr lang="ru-RU" sz="2400" b="1" dirty="0"/>
              <a:t> России от 08.11.2022 </a:t>
            </a:r>
            <a:r>
              <a:rPr lang="ru-RU" sz="2400" b="1" dirty="0" smtClean="0"/>
              <a:t>№ </a:t>
            </a:r>
            <a:r>
              <a:rPr lang="ru-RU" sz="2400" b="1" dirty="0"/>
              <a:t>955 </a:t>
            </a:r>
            <a:r>
              <a:rPr lang="ru-RU" sz="2400" b="1" dirty="0" smtClean="0"/>
              <a:t>«О </a:t>
            </a:r>
            <a:r>
              <a:rPr lang="ru-RU" sz="2400" b="1" dirty="0"/>
              <a:t>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</a:t>
            </a:r>
            <a:r>
              <a:rPr lang="ru-RU" sz="2400" b="1" dirty="0" smtClean="0"/>
              <a:t>)»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>
                <a:solidFill>
                  <a:srgbClr val="FF0000"/>
                </a:solidFill>
              </a:rPr>
              <a:t>Начало </a:t>
            </a:r>
            <a:r>
              <a:rPr lang="ru-RU" sz="2400" b="1" dirty="0">
                <a:solidFill>
                  <a:srgbClr val="FF0000"/>
                </a:solidFill>
              </a:rPr>
              <a:t>действия документа - 17.02.2023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5098" y="2976563"/>
            <a:ext cx="9933709" cy="3507364"/>
          </a:xfrm>
        </p:spPr>
        <p:txBody>
          <a:bodyPr>
            <a:normAutofit fontScale="25000" lnSpcReduction="20000"/>
          </a:bodyPr>
          <a:lstStyle/>
          <a:p>
            <a:pPr marL="87313" indent="-87313" algn="just">
              <a:buFont typeface="Arial" panose="020B0604020202020204" pitchFamily="34" charset="0"/>
              <a:buChar char="•"/>
            </a:pPr>
            <a:r>
              <a:rPr lang="ru-RU" sz="7400" b="1" dirty="0"/>
              <a:t>ФГОС ООО № 1897 </a:t>
            </a:r>
            <a:r>
              <a:rPr lang="ru-RU" sz="7400" b="1" dirty="0" smtClean="0"/>
              <a:t>    -    </a:t>
            </a:r>
            <a:r>
              <a:rPr lang="ru-RU" sz="8000" dirty="0" smtClean="0"/>
              <a:t>«</a:t>
            </a:r>
            <a:r>
              <a:rPr lang="ru-RU" sz="8000" dirty="0"/>
              <a:t>примерная»  «федеральная» ٧ ООП разрабатывается в соответствии с ФГОС и ФООП ООО</a:t>
            </a:r>
            <a:endParaRPr lang="ru-RU" sz="7400" dirty="0"/>
          </a:p>
          <a:p>
            <a:pPr marL="87313" indent="-87313" algn="just">
              <a:buFont typeface="Arial" panose="020B0604020202020204" pitchFamily="34" charset="0"/>
              <a:buChar char="•"/>
            </a:pPr>
            <a:r>
              <a:rPr lang="ru-RU" sz="7400" b="1" dirty="0"/>
              <a:t>ФГОС НОО с ОВЗ №1598 </a:t>
            </a:r>
            <a:r>
              <a:rPr lang="ru-RU" sz="7400" b="1" dirty="0" smtClean="0"/>
              <a:t>   -   </a:t>
            </a:r>
            <a:r>
              <a:rPr lang="ru-RU" sz="8000" dirty="0" smtClean="0"/>
              <a:t>«</a:t>
            </a:r>
            <a:r>
              <a:rPr lang="ru-RU" sz="8000" dirty="0"/>
              <a:t>примерная»  «федеральная» ٧ АООП НОО обучающихся с ОВЗ разрабатывается в соответствии с ФГОС и ФАООП НОО</a:t>
            </a:r>
            <a:endParaRPr lang="ru-RU" sz="7400" dirty="0"/>
          </a:p>
          <a:p>
            <a:pPr marL="87313" indent="-87313" algn="just">
              <a:buFont typeface="Arial" panose="020B0604020202020204" pitchFamily="34" charset="0"/>
              <a:buChar char="•"/>
            </a:pPr>
            <a:r>
              <a:rPr lang="ru-RU" sz="7400" b="1" dirty="0"/>
              <a:t>ФГОС с УО № 1599 </a:t>
            </a:r>
            <a:r>
              <a:rPr lang="ru-RU" sz="7400" b="1" dirty="0" smtClean="0"/>
              <a:t>  - </a:t>
            </a:r>
            <a:r>
              <a:rPr lang="ru-RU" sz="8000" dirty="0"/>
              <a:t>٧ АООП разрабатывается на основе ФАООП</a:t>
            </a:r>
            <a:endParaRPr lang="ru-RU" sz="7400" dirty="0"/>
          </a:p>
          <a:p>
            <a:pPr marL="87313" indent="-87313" algn="just">
              <a:buFont typeface="Arial" panose="020B0604020202020204" pitchFamily="34" charset="0"/>
              <a:buChar char="•"/>
            </a:pPr>
            <a:r>
              <a:rPr lang="ru-RU" sz="7400" b="1" dirty="0"/>
              <a:t>ФГОС НОО № 286 </a:t>
            </a:r>
            <a:r>
              <a:rPr lang="ru-RU" sz="7400" b="1" dirty="0" smtClean="0"/>
              <a:t>  - </a:t>
            </a:r>
            <a:r>
              <a:rPr lang="ru-RU" sz="8000" dirty="0"/>
              <a:t>«примерная»  «федеральная» ٧ ООП НОО разрабатывается в соответствии с ФГОС и ФООП НОО ٧ Содержание и планируемые результаты разработанной ОП должны быть не ниже соответствующих содержания и планируемых результатов ФООП</a:t>
            </a:r>
            <a:endParaRPr lang="ru-RU" sz="7400" dirty="0"/>
          </a:p>
          <a:p>
            <a:pPr marL="87313" indent="-87313" algn="just">
              <a:buFont typeface="Arial" panose="020B0604020202020204" pitchFamily="34" charset="0"/>
              <a:buChar char="•"/>
            </a:pPr>
            <a:r>
              <a:rPr lang="ru-RU" sz="7400" b="1" dirty="0"/>
              <a:t>ФГОС ООО № 287 </a:t>
            </a:r>
            <a:r>
              <a:rPr lang="ru-RU" sz="7400" b="1" dirty="0" smtClean="0"/>
              <a:t> - </a:t>
            </a:r>
            <a:r>
              <a:rPr lang="ru-RU" sz="8000" dirty="0"/>
              <a:t>«примерная»  «федеральная» ٧ ООП ООО разрабатывается в соответствии с ФГОС и ФООП ООО, в </a:t>
            </a:r>
            <a:r>
              <a:rPr lang="ru-RU" sz="8000" dirty="0" err="1"/>
              <a:t>т.ч</a:t>
            </a:r>
            <a:r>
              <a:rPr lang="ru-RU" sz="8000" dirty="0"/>
              <a:t>. с ФАП ООО ٧ Содержание и планируемые результаты разработанной ОП должны быть не ниже соответствующих содержания и планируемых результатов ФООП </a:t>
            </a:r>
            <a:endParaRPr lang="ru-RU" sz="7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39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336008"/>
            <a:ext cx="11560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Минпросвещения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России от 02.09.2020 № 458 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"Об утверждении Порядка приема на обучение по образовательным программам начального общего, основного общего и среднего общего образования"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5014" y="1735914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"12. Ребенок, в том числе усыновленный (удочеренный) или находящийся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семью, имеет ПРАВО ПРЕИМУЩЕСТВЕННОГО ПРИЕМА на обучение по основным общеобразовательным программам в государственную или муниципальную образовательную организацию, в которой обучаются его брат и (или) сестра (полнородные 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, усыновленные (удочеренные), дети, опекунами (попечителями) которых являются родители (законные представители) этого ребенка, или дети, родителями (законными представителями) которых являются опекуны (попечители) этого ребенка, за исключением случаев, предусмотренных частями 5 и 6 статьи 67 Федерального закона. "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5154" y="2066420"/>
            <a:ext cx="33734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Минпросвещения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России от 23.01.2023 № 47 "О внесении изменений в пункт 12 Порядка приема на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обучение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образовательным программам начального общего, основного общего и среднего общего образования, утвержденного приказом Министерства просвещения Российской Федерации от 2 сентября 2020 г. № 458 "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4907"/>
              </p:ext>
            </p:extLst>
          </p:nvPr>
        </p:nvGraphicFramePr>
        <p:xfrm>
          <a:off x="-2303975" y="6026855"/>
          <a:ext cx="9925685" cy="434023"/>
        </p:xfrm>
        <a:graphic>
          <a:graphicData uri="http://schemas.openxmlformats.org/drawingml/2006/table">
            <a:tbl>
              <a:tblPr firstRow="1" firstCol="1" bandRow="1"/>
              <a:tblGrid>
                <a:gridCol w="9925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24 февраля 2023 года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04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85800" y="1613022"/>
            <a:ext cx="3559629" cy="3055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23.01.2023 № 50 "О внесении изменений в Порядок приема на обучение по образовательным программам дошкольного образования, утвержденный приказом Министерства просвещения Российской Федерации от 15 мая 2020 г. N 236"</a:t>
            </a:r>
            <a:endParaRPr lang="ru-RU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5800" y="178575"/>
            <a:ext cx="10820400" cy="1258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15.05.2020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236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"Об утверждении Порядка приема на обучение по образовательным программам дошкольного образования"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83629" y="1529392"/>
            <a:ext cx="610144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"Ребенок, в том числе усыновленный (удочеренный) или находящийся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семью, имеет право преимущественного приема на обучение по основным общеобразовательным программам в государственную или муниципальную образовательную организацию, в которой обучаются его брат и (или) сестра (полнородные 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, усыновленные (удочеренные), дети, опекунами (попечителями) которых являются родители (законные представители) этого ребенка, или дети, родителями (законными представителями) которых являются опекуны (попечители) этого ребенка, за исключением случаев, предусмотренных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частями 5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статьи 67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Федерального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закона от 29 декабря 2012 г.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273-ФЗ "Об образовании в Российской Федерации"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5800" y="6179868"/>
            <a:ext cx="3961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Вступил в силу 10.03.2023г.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363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55171" y="526154"/>
            <a:ext cx="11190515" cy="5756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Изменения, которые вступают в силу с </a:t>
            </a:r>
            <a:r>
              <a:rPr lang="ru-RU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апреля 2024 г.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пункте 9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Направление и прием в образовательную организацию осуществляются по личному заявлению родителя (законного представителя) ребенка.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в </a:t>
            </a:r>
            <a:r>
              <a:rPr lang="ru-RU" sz="2000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абзаце седьмом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реквизиты свидетельства о рождении ребенка;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слова "реквизиты" дополнить словами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"записи акта о рождении ребенка или"</a:t>
            </a:r>
            <a:r>
              <a:rPr lang="ru-RU" sz="2000" dirty="0" smtClean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в </a:t>
            </a:r>
            <a:r>
              <a:rPr lang="ru-RU" sz="2000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абзаце двадцать седьмом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слов "выданное на территории Российской Федерации," дополнить словами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"или выписку из Единого государственного реестра записей актов гражданского состояния, содержащую реквизиты записи акта о рождении ребенка,"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в </a:t>
            </a:r>
            <a:r>
              <a:rPr lang="ru-RU" sz="2000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абзаце двадцать девятом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 слов "свидетельство о рождении ребенка" дополнить словами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"или выписку из Единого государственного реестра записей актов гражданского состояния, содержащую реквизиты записи акта о рождении ребенка".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4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9228" y="141070"/>
            <a:ext cx="11473543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Приказом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Минобрнауки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197,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129 от 22.02.2023 были внесены изменения в пункт 4 Порядка организации и осуществления образовательной деятельности при сетевой форме реализации образовательных программ, утвержденного приказом Министерства науки и высшего образования Российской Федерации и Министерства просвещения Российской Федерации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августа 2020 г.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882/391 "Об организации и осуществлении образовательной деятельности при сетевой форме реализации образовательных программ"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595403"/>
              </p:ext>
            </p:extLst>
          </p:nvPr>
        </p:nvGraphicFramePr>
        <p:xfrm>
          <a:off x="1027068" y="2163763"/>
          <a:ext cx="10348504" cy="3818136"/>
        </p:xfrm>
        <a:graphic>
          <a:graphicData uri="http://schemas.openxmlformats.org/drawingml/2006/table">
            <a:tbl>
              <a:tblPr firstRow="1" firstCol="1" bandRow="1"/>
              <a:tblGrid>
                <a:gridCol w="5003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4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86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Сторонами договора о сетевой форме являются: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организация-участник - организация, осуществляющая образовательную деятельность и 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реализующая часть сетевой образовательной программы (отдельные учебные предметы, курсы, дисциплины (модули), практики, иные компоненты)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(далее - образовательная организация-участник) и (или)</a:t>
                      </a:r>
                      <a:r>
                        <a:rPr lang="ru-RU" sz="16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организация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(научная организация, медицинская организация, организация культуры, физкультурно-спортивная или иная организация), обладающая ресурсами для осуществления образовательной деятельности по сетевой образовательной программе (далее - организация, обладающая ресурсами).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Сторонами договора о сетевой форме являются: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организация-участник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принимающие участие в реализации сетевой образовательной программы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организация, осуществляющая образовательную деятельность (далее - образовательная организация-участник), и (или) научная организация, медицинская организация, организация культуры, физкультурно-спортивная или иная организация, обладающая ресурсами для осуществления образовательной деятельности по сетевой образовательной программе (далее - организация, обладающая ресурсами).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30489" y="2316481"/>
            <a:ext cx="12746425" cy="51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91457" y="6184681"/>
            <a:ext cx="4303486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 действия документа – </a:t>
            </a:r>
            <a:r>
              <a:rPr lang="ru-RU" sz="2000" u="none" strike="noStrike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11.04.2023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48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34" y="263134"/>
            <a:ext cx="11081657" cy="667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15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3913" y="2408238"/>
            <a:ext cx="9144000" cy="2387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27703"/>
              </p:ext>
            </p:extLst>
          </p:nvPr>
        </p:nvGraphicFramePr>
        <p:xfrm>
          <a:off x="876300" y="2046514"/>
          <a:ext cx="10439399" cy="4467045"/>
        </p:xfrm>
        <a:graphic>
          <a:graphicData uri="http://schemas.openxmlformats.org/drawingml/2006/table">
            <a:tbl>
              <a:tblPr firstRow="1" firstCol="1" bandRow="1"/>
              <a:tblGrid>
                <a:gridCol w="4363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0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3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Постановление Правительства РФ от 24.11.2022 № 2136 "О внесении изменений в пункт 6 Правил формирования и ведения ФИС ФРДО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Сведения о документах об образовании, выдаваемых лицам, освоившим образовательные программы: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основного общего образования,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среднего общего образования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подлежат внесению в информационную систему в течение 3 РАБОЧИХ ДНЕЙ со дня выдачи указанных документов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70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1 марта 2023 года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5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Ответственность: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статья 19.30.2 КоАП РФ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51" marR="5545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33401" y="284283"/>
            <a:ext cx="1194884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06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063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Правительства РФ от 31.05.2021 № 825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"О федеральной информационной системе "Федеральный реестр сведений о документах об образовании и (или) о квалификации, документах об обучении"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063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18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1403</Words>
  <Application>Microsoft Office PowerPoint</Application>
  <PresentationFormat>Широкоэкранный</PresentationFormat>
  <Paragraphs>114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Times New Roman</vt:lpstr>
      <vt:lpstr>Wingdings</vt:lpstr>
      <vt:lpstr>Тема Office</vt:lpstr>
      <vt:lpstr>Изменения нормативно-правовых актов  в сфере образования</vt:lpstr>
      <vt:lpstr>Презентация PowerPoint</vt:lpstr>
      <vt:lpstr>Приказ Минпросвещения России от 08.11.2022 № 955 «О 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нарушениями)» Начало действия документа - 17.02.2023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нормативно-правовых актов  в сфере образования</dc:title>
  <dc:creator>МинОбр</dc:creator>
  <cp:lastModifiedBy>Елена Атнюкова</cp:lastModifiedBy>
  <cp:revision>14</cp:revision>
  <dcterms:created xsi:type="dcterms:W3CDTF">2023-05-03T19:39:15Z</dcterms:created>
  <dcterms:modified xsi:type="dcterms:W3CDTF">2023-05-05T06:34:43Z</dcterms:modified>
</cp:coreProperties>
</file>