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259" r:id="rId3"/>
    <p:sldId id="262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93039" autoAdjust="0"/>
  </p:normalViewPr>
  <p:slideViewPr>
    <p:cSldViewPr snapToGrid="0">
      <p:cViewPr varScale="1">
        <p:scale>
          <a:sx n="107" d="100"/>
          <a:sy n="107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2E131C-13AF-41C0-8A8A-E282D5B79642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3C8F54-C436-4D00-A8D1-DF0C5CBCF0D6}">
      <dgm:prSet phldrT="[Текст]" phldr="1"/>
      <dgm:spPr/>
      <dgm:t>
        <a:bodyPr/>
        <a:lstStyle/>
        <a:p>
          <a:endParaRPr lang="ru-RU" dirty="0"/>
        </a:p>
      </dgm:t>
    </dgm:pt>
    <dgm:pt modelId="{9896BB02-83A0-4F8F-B539-0ACFC0C179E5}" type="parTrans" cxnId="{0B4DAE45-9124-4840-A146-62B62E9178D2}">
      <dgm:prSet/>
      <dgm:spPr/>
      <dgm:t>
        <a:bodyPr/>
        <a:lstStyle/>
        <a:p>
          <a:endParaRPr lang="ru-RU"/>
        </a:p>
      </dgm:t>
    </dgm:pt>
    <dgm:pt modelId="{3B45412F-9FCE-48A6-B544-951293635F63}" type="sibTrans" cxnId="{0B4DAE45-9124-4840-A146-62B62E9178D2}">
      <dgm:prSet/>
      <dgm:spPr/>
      <dgm:t>
        <a:bodyPr/>
        <a:lstStyle/>
        <a:p>
          <a:endParaRPr lang="ru-RU"/>
        </a:p>
      </dgm:t>
    </dgm:pt>
    <dgm:pt modelId="{11B2441C-7CC4-4D95-B578-871A03D80FD0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сочетание требований к инфраструктуре объектов </a:t>
          </a:r>
          <a:endParaRPr lang="ru-RU" sz="1200" b="1" dirty="0">
            <a:solidFill>
              <a:schemeClr val="accent5">
                <a:lumMod val="50000"/>
              </a:schemeClr>
            </a:solidFill>
          </a:endParaRPr>
        </a:p>
      </dgm:t>
    </dgm:pt>
    <dgm:pt modelId="{154D928C-739A-4AC2-8695-B6669CEB9F3B}" type="parTrans" cxnId="{A9006418-223A-4656-911F-DC773B808B68}">
      <dgm:prSet/>
      <dgm:spPr/>
      <dgm:t>
        <a:bodyPr/>
        <a:lstStyle/>
        <a:p>
          <a:endParaRPr lang="ru-RU"/>
        </a:p>
      </dgm:t>
    </dgm:pt>
    <dgm:pt modelId="{A56C60B0-DC3D-4BE1-A65E-C75E5B897574}" type="sibTrans" cxnId="{A9006418-223A-4656-911F-DC773B808B68}">
      <dgm:prSet/>
      <dgm:spPr/>
      <dgm:t>
        <a:bodyPr/>
        <a:lstStyle/>
        <a:p>
          <a:endParaRPr lang="ru-RU"/>
        </a:p>
      </dgm:t>
    </dgm:pt>
    <dgm:pt modelId="{4A5F5596-764C-40B0-8D12-5E3A96C69F4B}">
      <dgm:prSet phldrT="[Текст]" phldr="1"/>
      <dgm:spPr/>
      <dgm:t>
        <a:bodyPr/>
        <a:lstStyle/>
        <a:p>
          <a:endParaRPr lang="ru-RU" dirty="0"/>
        </a:p>
      </dgm:t>
    </dgm:pt>
    <dgm:pt modelId="{DBEBEF4D-CFA6-4751-9943-DD4B37D370C9}" type="parTrans" cxnId="{37D75955-283E-42B0-A9D3-542A688ABE9F}">
      <dgm:prSet/>
      <dgm:spPr/>
      <dgm:t>
        <a:bodyPr/>
        <a:lstStyle/>
        <a:p>
          <a:endParaRPr lang="ru-RU"/>
        </a:p>
      </dgm:t>
    </dgm:pt>
    <dgm:pt modelId="{8D9F28E6-31B9-4A9B-9FA0-8574D1ECBC58}" type="sibTrans" cxnId="{37D75955-283E-42B0-A9D3-542A688ABE9F}">
      <dgm:prSet/>
      <dgm:spPr/>
      <dgm:t>
        <a:bodyPr/>
        <a:lstStyle/>
        <a:p>
          <a:endParaRPr lang="ru-RU"/>
        </a:p>
      </dgm:t>
    </dgm:pt>
    <dgm:pt modelId="{29871E9A-3503-436E-ADAA-D124379EFDA5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сочетание условий инфраструктуры объектов </a:t>
          </a:r>
          <a:endParaRPr lang="ru-RU" sz="1200" b="1" dirty="0">
            <a:solidFill>
              <a:schemeClr val="accent5">
                <a:lumMod val="50000"/>
              </a:schemeClr>
            </a:solidFill>
          </a:endParaRPr>
        </a:p>
      </dgm:t>
    </dgm:pt>
    <dgm:pt modelId="{62FB16E7-B747-4747-9B84-2C2991802D9E}" type="parTrans" cxnId="{52E479E2-BF04-4252-90A4-71365090C3BF}">
      <dgm:prSet/>
      <dgm:spPr/>
      <dgm:t>
        <a:bodyPr/>
        <a:lstStyle/>
        <a:p>
          <a:endParaRPr lang="ru-RU"/>
        </a:p>
      </dgm:t>
    </dgm:pt>
    <dgm:pt modelId="{42630121-F5D4-41C7-ADF8-27878799775C}" type="sibTrans" cxnId="{52E479E2-BF04-4252-90A4-71365090C3BF}">
      <dgm:prSet/>
      <dgm:spPr/>
      <dgm:t>
        <a:bodyPr/>
        <a:lstStyle/>
        <a:p>
          <a:endParaRPr lang="ru-RU"/>
        </a:p>
      </dgm:t>
    </dgm:pt>
    <dgm:pt modelId="{4D0C5454-E549-4AC9-8D50-5227CF8F6EB6}">
      <dgm:prSet phldrT="[Текст]" phldr="1"/>
      <dgm:spPr/>
      <dgm:t>
        <a:bodyPr/>
        <a:lstStyle/>
        <a:p>
          <a:pPr algn="l"/>
          <a:endParaRPr lang="ru-RU" sz="600" dirty="0"/>
        </a:p>
      </dgm:t>
    </dgm:pt>
    <dgm:pt modelId="{D4515FAA-DD0B-45A9-A3E7-9AA1651646D4}" type="parTrans" cxnId="{71DB61F2-407A-4FCC-A8CB-DF3DFCC2ACCC}">
      <dgm:prSet/>
      <dgm:spPr/>
      <dgm:t>
        <a:bodyPr/>
        <a:lstStyle/>
        <a:p>
          <a:endParaRPr lang="ru-RU"/>
        </a:p>
      </dgm:t>
    </dgm:pt>
    <dgm:pt modelId="{7E6B8214-E58E-4B5F-B162-6EF14B6821C0}" type="sibTrans" cxnId="{71DB61F2-407A-4FCC-A8CB-DF3DFCC2ACCC}">
      <dgm:prSet/>
      <dgm:spPr/>
      <dgm:t>
        <a:bodyPr/>
        <a:lstStyle/>
        <a:p>
          <a:endParaRPr lang="ru-RU"/>
        </a:p>
      </dgm:t>
    </dgm:pt>
    <dgm:pt modelId="{2C5B2752-7779-44AF-A146-91ED0CB70C85}" type="pres">
      <dgm:prSet presAssocID="{AD2E131C-13AF-41C0-8A8A-E282D5B7964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80D72F5-5FFE-43E3-B5C4-2D42DEA93467}" type="pres">
      <dgm:prSet presAssocID="{8C3C8F54-C436-4D00-A8D1-DF0C5CBCF0D6}" presName="linNode" presStyleCnt="0"/>
      <dgm:spPr/>
    </dgm:pt>
    <dgm:pt modelId="{A08E1152-45A4-49F7-B4D3-9978324D0B44}" type="pres">
      <dgm:prSet presAssocID="{8C3C8F54-C436-4D00-A8D1-DF0C5CBCF0D6}" presName="parentShp" presStyleLbl="node1" presStyleIdx="0" presStyleCnt="2" custScaleX="78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A3E86-595E-47A7-BB31-AF233ECF8C34}" type="pres">
      <dgm:prSet presAssocID="{8C3C8F54-C436-4D00-A8D1-DF0C5CBCF0D6}" presName="childShp" presStyleLbl="bgAccFollowNode1" presStyleIdx="0" presStyleCnt="2" custScaleY="87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565EC-E086-42A5-8943-11E4F147A578}" type="pres">
      <dgm:prSet presAssocID="{3B45412F-9FCE-48A6-B544-951293635F63}" presName="spacing" presStyleCnt="0"/>
      <dgm:spPr/>
    </dgm:pt>
    <dgm:pt modelId="{E6456ABF-E19A-43C6-A5E6-CB820DE07E52}" type="pres">
      <dgm:prSet presAssocID="{4A5F5596-764C-40B0-8D12-5E3A96C69F4B}" presName="linNode" presStyleCnt="0"/>
      <dgm:spPr/>
    </dgm:pt>
    <dgm:pt modelId="{4683FAB0-1C9F-401B-80A1-793E47AFF92A}" type="pres">
      <dgm:prSet presAssocID="{4A5F5596-764C-40B0-8D12-5E3A96C69F4B}" presName="parentShp" presStyleLbl="node1" presStyleIdx="1" presStyleCnt="2" custScaleX="78905" custScaleY="90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B890A-F31F-4AC8-919D-15076C0B7EC5}" type="pres">
      <dgm:prSet presAssocID="{4A5F5596-764C-40B0-8D12-5E3A96C69F4B}" presName="childShp" presStyleLbl="bgAccFollowNode1" presStyleIdx="1" presStyleCnt="2" custScaleY="98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E479E2-BF04-4252-90A4-71365090C3BF}" srcId="{4A5F5596-764C-40B0-8D12-5E3A96C69F4B}" destId="{29871E9A-3503-436E-ADAA-D124379EFDA5}" srcOrd="0" destOrd="0" parTransId="{62FB16E7-B747-4747-9B84-2C2991802D9E}" sibTransId="{42630121-F5D4-41C7-ADF8-27878799775C}"/>
    <dgm:cxn modelId="{A9006418-223A-4656-911F-DC773B808B68}" srcId="{8C3C8F54-C436-4D00-A8D1-DF0C5CBCF0D6}" destId="{11B2441C-7CC4-4D95-B578-871A03D80FD0}" srcOrd="0" destOrd="0" parTransId="{154D928C-739A-4AC2-8695-B6669CEB9F3B}" sibTransId="{A56C60B0-DC3D-4BE1-A65E-C75E5B897574}"/>
    <dgm:cxn modelId="{39FB50B6-F80F-49C0-BDC5-6B078A3C0C83}" type="presOf" srcId="{8C3C8F54-C436-4D00-A8D1-DF0C5CBCF0D6}" destId="{A08E1152-45A4-49F7-B4D3-9978324D0B44}" srcOrd="0" destOrd="0" presId="urn:microsoft.com/office/officeart/2005/8/layout/vList6"/>
    <dgm:cxn modelId="{71DB61F2-407A-4FCC-A8CB-DF3DFCC2ACCC}" srcId="{4A5F5596-764C-40B0-8D12-5E3A96C69F4B}" destId="{4D0C5454-E549-4AC9-8D50-5227CF8F6EB6}" srcOrd="1" destOrd="0" parTransId="{D4515FAA-DD0B-45A9-A3E7-9AA1651646D4}" sibTransId="{7E6B8214-E58E-4B5F-B162-6EF14B6821C0}"/>
    <dgm:cxn modelId="{0B4DAE45-9124-4840-A146-62B62E9178D2}" srcId="{AD2E131C-13AF-41C0-8A8A-E282D5B79642}" destId="{8C3C8F54-C436-4D00-A8D1-DF0C5CBCF0D6}" srcOrd="0" destOrd="0" parTransId="{9896BB02-83A0-4F8F-B539-0ACFC0C179E5}" sibTransId="{3B45412F-9FCE-48A6-B544-951293635F63}"/>
    <dgm:cxn modelId="{B7075055-038E-4959-9DDA-9E4BB7660C79}" type="presOf" srcId="{29871E9A-3503-436E-ADAA-D124379EFDA5}" destId="{F1DB890A-F31F-4AC8-919D-15076C0B7EC5}" srcOrd="0" destOrd="0" presId="urn:microsoft.com/office/officeart/2005/8/layout/vList6"/>
    <dgm:cxn modelId="{03CD6F16-7B8A-41EF-9952-EE1B74E32C75}" type="presOf" srcId="{11B2441C-7CC4-4D95-B578-871A03D80FD0}" destId="{51AA3E86-595E-47A7-BB31-AF233ECF8C34}" srcOrd="0" destOrd="0" presId="urn:microsoft.com/office/officeart/2005/8/layout/vList6"/>
    <dgm:cxn modelId="{75B10D2E-419C-43AB-998B-E6E6A861C887}" type="presOf" srcId="{4D0C5454-E549-4AC9-8D50-5227CF8F6EB6}" destId="{F1DB890A-F31F-4AC8-919D-15076C0B7EC5}" srcOrd="0" destOrd="1" presId="urn:microsoft.com/office/officeart/2005/8/layout/vList6"/>
    <dgm:cxn modelId="{384A4B3F-D3ED-4D13-89F6-3BA878F672D9}" type="presOf" srcId="{AD2E131C-13AF-41C0-8A8A-E282D5B79642}" destId="{2C5B2752-7779-44AF-A146-91ED0CB70C85}" srcOrd="0" destOrd="0" presId="urn:microsoft.com/office/officeart/2005/8/layout/vList6"/>
    <dgm:cxn modelId="{6E588CB5-40A1-4465-861D-C2A7B908872E}" type="presOf" srcId="{4A5F5596-764C-40B0-8D12-5E3A96C69F4B}" destId="{4683FAB0-1C9F-401B-80A1-793E47AFF92A}" srcOrd="0" destOrd="0" presId="urn:microsoft.com/office/officeart/2005/8/layout/vList6"/>
    <dgm:cxn modelId="{37D75955-283E-42B0-A9D3-542A688ABE9F}" srcId="{AD2E131C-13AF-41C0-8A8A-E282D5B79642}" destId="{4A5F5596-764C-40B0-8D12-5E3A96C69F4B}" srcOrd="1" destOrd="0" parTransId="{DBEBEF4D-CFA6-4751-9943-DD4B37D370C9}" sibTransId="{8D9F28E6-31B9-4A9B-9FA0-8574D1ECBC58}"/>
    <dgm:cxn modelId="{6DF88BE1-FF2F-414E-B4C6-02D8CE8911BF}" type="presParOf" srcId="{2C5B2752-7779-44AF-A146-91ED0CB70C85}" destId="{380D72F5-5FFE-43E3-B5C4-2D42DEA93467}" srcOrd="0" destOrd="0" presId="urn:microsoft.com/office/officeart/2005/8/layout/vList6"/>
    <dgm:cxn modelId="{4441D6E7-4FFF-40D6-B569-A05A12B78ADF}" type="presParOf" srcId="{380D72F5-5FFE-43E3-B5C4-2D42DEA93467}" destId="{A08E1152-45A4-49F7-B4D3-9978324D0B44}" srcOrd="0" destOrd="0" presId="urn:microsoft.com/office/officeart/2005/8/layout/vList6"/>
    <dgm:cxn modelId="{1D0519AD-EB91-410F-AFB9-81B53ACE73A4}" type="presParOf" srcId="{380D72F5-5FFE-43E3-B5C4-2D42DEA93467}" destId="{51AA3E86-595E-47A7-BB31-AF233ECF8C34}" srcOrd="1" destOrd="0" presId="urn:microsoft.com/office/officeart/2005/8/layout/vList6"/>
    <dgm:cxn modelId="{8E426146-7825-493E-AD74-DDAE461EEE68}" type="presParOf" srcId="{2C5B2752-7779-44AF-A146-91ED0CB70C85}" destId="{986565EC-E086-42A5-8943-11E4F147A578}" srcOrd="1" destOrd="0" presId="urn:microsoft.com/office/officeart/2005/8/layout/vList6"/>
    <dgm:cxn modelId="{FA7A7A6A-09DF-402A-BA2F-936D7A16A5AD}" type="presParOf" srcId="{2C5B2752-7779-44AF-A146-91ED0CB70C85}" destId="{E6456ABF-E19A-43C6-A5E6-CB820DE07E52}" srcOrd="2" destOrd="0" presId="urn:microsoft.com/office/officeart/2005/8/layout/vList6"/>
    <dgm:cxn modelId="{4B269713-8165-40CE-B7A3-79F0BBED4A6A}" type="presParOf" srcId="{E6456ABF-E19A-43C6-A5E6-CB820DE07E52}" destId="{4683FAB0-1C9F-401B-80A1-793E47AFF92A}" srcOrd="0" destOrd="0" presId="urn:microsoft.com/office/officeart/2005/8/layout/vList6"/>
    <dgm:cxn modelId="{30402D79-7A43-49AB-B42E-DE06D5A1F740}" type="presParOf" srcId="{E6456ABF-E19A-43C6-A5E6-CB820DE07E52}" destId="{F1DB890A-F31F-4AC8-919D-15076C0B7EC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A3E86-595E-47A7-BB31-AF233ECF8C34}">
      <dsp:nvSpPr>
        <dsp:cNvPr id="0" name=""/>
        <dsp:cNvSpPr/>
      </dsp:nvSpPr>
      <dsp:spPr>
        <a:xfrm>
          <a:off x="1557546" y="46445"/>
          <a:ext cx="2611798" cy="6771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сочетание требований к инфраструктуре объектов </a:t>
          </a:r>
          <a:endParaRPr lang="ru-RU" sz="12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557546" y="131087"/>
        <a:ext cx="2357874" cy="507849"/>
      </dsp:txXfrm>
    </dsp:sp>
    <dsp:sp modelId="{A08E1152-45A4-49F7-B4D3-9978324D0B44}">
      <dsp:nvSpPr>
        <dsp:cNvPr id="0" name=""/>
        <dsp:cNvSpPr/>
      </dsp:nvSpPr>
      <dsp:spPr>
        <a:xfrm>
          <a:off x="183652" y="88"/>
          <a:ext cx="1373893" cy="769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21233" y="37669"/>
        <a:ext cx="1298731" cy="694683"/>
      </dsp:txXfrm>
    </dsp:sp>
    <dsp:sp modelId="{F1DB890A-F31F-4AC8-919D-15076C0B7EC5}">
      <dsp:nvSpPr>
        <dsp:cNvPr id="0" name=""/>
        <dsp:cNvSpPr/>
      </dsp:nvSpPr>
      <dsp:spPr>
        <a:xfrm>
          <a:off x="1557546" y="846918"/>
          <a:ext cx="2611798" cy="7552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сочетание условий инфраструктуры объектов </a:t>
          </a:r>
          <a:endParaRPr lang="ru-RU" sz="1200" b="1" kern="1200" dirty="0">
            <a:solidFill>
              <a:schemeClr val="accent5">
                <a:lumMod val="50000"/>
              </a:schemeClr>
            </a:solidFill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/>
        </a:p>
      </dsp:txBody>
      <dsp:txXfrm>
        <a:off x="1557546" y="941327"/>
        <a:ext cx="2328571" cy="566454"/>
      </dsp:txXfrm>
    </dsp:sp>
    <dsp:sp modelId="{4683FAB0-1C9F-401B-80A1-793E47AFF92A}">
      <dsp:nvSpPr>
        <dsp:cNvPr id="0" name=""/>
        <dsp:cNvSpPr/>
      </dsp:nvSpPr>
      <dsp:spPr>
        <a:xfrm>
          <a:off x="183652" y="874995"/>
          <a:ext cx="1373893" cy="6991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17780" y="909123"/>
        <a:ext cx="1305637" cy="630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9556-9FC1-404F-9C05-B16B753C646B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836AE-DD93-4B8E-A8E8-3E8EF63F5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00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836AE-DD93-4B8E-A8E8-3E8EF63F554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07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F7EB-9B3B-4E51-A1D6-5A25F2E8516B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83B8-C34F-47E5-95C2-E2757EB0E52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90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F7EB-9B3B-4E51-A1D6-5A25F2E8516B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83B8-C34F-47E5-95C2-E2757EB0E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66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F7EB-9B3B-4E51-A1D6-5A25F2E8516B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83B8-C34F-47E5-95C2-E2757EB0E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045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F7EB-9B3B-4E51-A1D6-5A25F2E8516B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83B8-C34F-47E5-95C2-E2757EB0E52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2959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F7EB-9B3B-4E51-A1D6-5A25F2E8516B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83B8-C34F-47E5-95C2-E2757EB0E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5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F7EB-9B3B-4E51-A1D6-5A25F2E8516B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83B8-C34F-47E5-95C2-E2757EB0E52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0058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F7EB-9B3B-4E51-A1D6-5A25F2E8516B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83B8-C34F-47E5-95C2-E2757EB0E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953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F7EB-9B3B-4E51-A1D6-5A25F2E8516B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83B8-C34F-47E5-95C2-E2757EB0E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46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F7EB-9B3B-4E51-A1D6-5A25F2E8516B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83B8-C34F-47E5-95C2-E2757EB0E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46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F7EB-9B3B-4E51-A1D6-5A25F2E8516B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83B8-C34F-47E5-95C2-E2757EB0E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61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F7EB-9B3B-4E51-A1D6-5A25F2E8516B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83B8-C34F-47E5-95C2-E2757EB0E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65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F7EB-9B3B-4E51-A1D6-5A25F2E8516B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83B8-C34F-47E5-95C2-E2757EB0E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5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F7EB-9B3B-4E51-A1D6-5A25F2E8516B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83B8-C34F-47E5-95C2-E2757EB0E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74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F7EB-9B3B-4E51-A1D6-5A25F2E8516B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83B8-C34F-47E5-95C2-E2757EB0E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43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F7EB-9B3B-4E51-A1D6-5A25F2E8516B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83B8-C34F-47E5-95C2-E2757EB0E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97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F7EB-9B3B-4E51-A1D6-5A25F2E8516B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83B8-C34F-47E5-95C2-E2757EB0E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379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F7EB-9B3B-4E51-A1D6-5A25F2E8516B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83B8-C34F-47E5-95C2-E2757EB0E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54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CF4F7EB-9B3B-4E51-A1D6-5A25F2E8516B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90083B8-C34F-47E5-95C2-E2757EB0E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5582893" y="415636"/>
            <a:ext cx="6109361" cy="5935287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7856" y="4031794"/>
            <a:ext cx="4584407" cy="56527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https://avatars.mds.yandex.net/i?id=af17e04b70a5f94bb68986b7f744b02482c8cfc3-775753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50" y="374072"/>
            <a:ext cx="5569526" cy="601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31859" y="1596044"/>
            <a:ext cx="5405717" cy="370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600" b="1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Доступная среда в системе среднего профессионального образования: </a:t>
            </a: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требования </a:t>
            </a:r>
            <a:r>
              <a:rPr lang="ru-RU" sz="3600" b="1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реальность</a:t>
            </a:r>
            <a:endParaRPr lang="en-US" sz="3600" b="1" dirty="0" smtClean="0">
              <a:solidFill>
                <a:schemeClr val="bg2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Атнюкова Е.Г., консультант Управления по надзору и контролю в сфере образования Министерства образования Пензенской области</a:t>
            </a:r>
            <a:endParaRPr lang="ru-RU" sz="1600" b="1" i="1" dirty="0">
              <a:solidFill>
                <a:schemeClr val="bg2">
                  <a:lumMod val="75000"/>
                </a:schemeClr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36659" y="534867"/>
            <a:ext cx="4975412" cy="6454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по надзору и контролю в сфере образования Министерства образования Пензенской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14447" y="5755341"/>
            <a:ext cx="2026024" cy="4303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Пенза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- 2023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790750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065929"/>
            <a:ext cx="11185058" cy="332590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глухих и слабослышащих</a:t>
            </a:r>
            <a:r>
              <a:rPr lang="ru-RU" sz="1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1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звукоусиливающей аппаратуры коллективного пользования, при необходимости поступающим предоставляется звукоусиливающая аппаратура индивидуального пользования</a:t>
            </a:r>
            <a:r>
              <a:rPr lang="ru-RU" sz="13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13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лиц с тяжелыми нарушениями речи, глухих, слабослышащих</a:t>
            </a:r>
            <a:r>
              <a:rPr lang="ru-RU" sz="1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все вступительные испытания по желанию поступающих могут проводиться в письменной форме</a:t>
            </a:r>
            <a:r>
              <a:rPr lang="ru-RU" sz="13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13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лиц с нарушениями опорно-двигательного аппарата </a:t>
            </a:r>
            <a:r>
              <a:rPr lang="ru-RU" sz="1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(тяжелыми нарушениями двигательных функций верхних конечностей или отсутствием верхних конечностей):</a:t>
            </a:r>
            <a:br>
              <a:rPr lang="ru-RU" sz="1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письменные задания выполняются на компьютере со специализированным программным обеспечением или </a:t>
            </a:r>
            <a:r>
              <a:rPr lang="ru-RU" sz="13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надиктовываются</a:t>
            </a:r>
            <a:r>
              <a:rPr lang="ru-RU" sz="1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ассистенту;</a:t>
            </a:r>
            <a:br>
              <a:rPr lang="ru-RU" sz="1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желанию поступающих все вступительные испытания могут проводиться в устной форме.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4211" y="753036"/>
            <a:ext cx="6236542" cy="21336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 при проведении вступительных испытаний обеспечивается соблюдение следующих требований в зависимости от категорий поступающих с ограниченными возможностями здоровья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(для глухих и </a:t>
            </a:r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слабослышащих, для 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 с тяжелыми нарушениями </a:t>
            </a:r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речи, 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лиц с нарушениями опорно-двигательного </a:t>
            </a:r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аппарата):</a:t>
            </a:r>
            <a:endParaRPr lang="ru-RU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160713" y="295835"/>
            <a:ext cx="4708557" cy="3083860"/>
          </a:xfrm>
          <a:prstGeom prst="rect">
            <a:avLst/>
          </a:prstGeom>
        </p:spPr>
      </p:pic>
      <p:sp>
        <p:nvSpPr>
          <p:cNvPr id="8" name="Стрелка вниз 7"/>
          <p:cNvSpPr/>
          <p:nvPr/>
        </p:nvSpPr>
        <p:spPr>
          <a:xfrm>
            <a:off x="5065058" y="2734234"/>
            <a:ext cx="484632" cy="7600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450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13765"/>
            <a:ext cx="10121153" cy="1461247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организации образовательной деятельности</a:t>
            </a:r>
            <a:b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лиц с ограниченными возможностями здоровья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урегулированы пунктами 39 </a:t>
            </a: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- 44 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Приказа </a:t>
            </a:r>
            <a:r>
              <a:rPr lang="ru-RU" sz="1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от 24.08.2022 № 762</a:t>
            </a:r>
            <a:b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Порядка организации и осуществления образовательной деятельности по образовательным программам среднего профессионального образования</a:t>
            </a: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2" y="1882588"/>
            <a:ext cx="10189976" cy="411181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Под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специальными условиями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для получения среднего профессионального образования обучающимися с ограниченными возможностями здоровья понимаются условия обучения, воспитания и развития таких обучающихся, включающие в себя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</a:t>
            </a:r>
          </a:p>
          <a:p>
            <a:pPr marL="285750" indent="-285750" algn="ctr">
              <a:buFontTx/>
              <a:buChar char="-"/>
            </a:pP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специальных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образовательных программ и методов обучения и воспитания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 algn="ctr">
              <a:buFontTx/>
              <a:buChar char="-"/>
            </a:pP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специальных учебников, учебных пособий и дидактических материалов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 algn="ctr">
              <a:buFontTx/>
              <a:buChar char="-"/>
            </a:pP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специальных технических средств обучения коллективного и индивидуального пользования, </a:t>
            </a:r>
            <a:endParaRPr lang="ru-RU" sz="1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услуг ассистента (помощника), оказывающего обучающимся необходимую техническую помощь, </a:t>
            </a:r>
            <a:endParaRPr lang="ru-RU" sz="1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групповых и индивидуальных коррекционных занятий, </a:t>
            </a:r>
            <a:endParaRPr lang="ru-RU" sz="1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доступа в здания образовательных организаций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 algn="ctr">
              <a:buFontTx/>
              <a:buChar char="-"/>
            </a:pP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другие условия, без которых невозможно или затруднено освоение образовательных программ обучающимися с ограниченными возможностями здоровья.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762000" y="2447365"/>
            <a:ext cx="69028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042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4376" y="340658"/>
            <a:ext cx="10524565" cy="735107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организации образовательной деятельности</a:t>
            </a:r>
            <a:b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лиц с ограниченными возможностями здоровья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376" y="1398494"/>
            <a:ext cx="4954307" cy="450028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7319" y="1524001"/>
            <a:ext cx="4921622" cy="4303058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обучающихся с ограниченными возможностями здоровья в учебной группе устанавливается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человек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 получении среднего профессионального образования обучающимся с ограниченными возможностями здоровья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предоставляются бесплатно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специальные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учебники и учебные пособия, иная учебная литература,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услуги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сурдопереводчиков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тифлосурдопереводчико</a:t>
            </a:r>
            <a:r>
              <a:rPr lang="ru-RU" b="1" dirty="0" err="1"/>
              <a:t>в</a:t>
            </a:r>
            <a:r>
              <a:rPr lang="ru-RU" b="1" dirty="0"/>
              <a:t>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81136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858871"/>
            <a:ext cx="10360305" cy="113552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образования и науки Российской Федерации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от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09.11.2015 № 1309 «Об 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помощи»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4209" y="537882"/>
            <a:ext cx="6998544" cy="408790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Руководителями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организаций, предоставляющих услуги в сфере образования, обеспечивается 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инвалидам условий доступности объектов </a:t>
            </a:r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) возможность беспрепятственного входа в объекты и выхода из них;</a:t>
            </a:r>
          </a:p>
          <a:p>
            <a:pPr marL="0" indent="0">
              <a:buNone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б) возможность самостоятельного передвижения по территории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объекта,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в том числе с помощью работников объекта, предоставляющих услуги,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ассистивных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и вспомогательных технологий, а также сменного кресла-коляски;</a:t>
            </a:r>
          </a:p>
          <a:p>
            <a:pPr marL="0" indent="0">
              <a:buNone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в) возможность посадки в транспортное средство и высадки из него перед входом в объект,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необходимости, с помощью работников объекта;</a:t>
            </a:r>
          </a:p>
          <a:p>
            <a:pPr marL="0" indent="0">
              <a:buNone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г) сопровождение инвалидов, имеющих стойкие нарушения функции зрения, и возможность самостоятельного передвижения по территории объекта;</a:t>
            </a:r>
          </a:p>
          <a:p>
            <a:pPr marL="0" indent="0">
              <a:buNone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д) содействие инвалиду при входе в объект и выходе из него, информирование инвалида о доступных маршрутах общественного транспорта;</a:t>
            </a:r>
          </a:p>
          <a:p>
            <a:pPr marL="0" indent="0">
              <a:buNone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е) надлежащее размещение носителей информации, необходимой для обеспечения беспрепятственного доступа инвалидов к объектам и услугам, с учетом ограничений их жизнедеятельности, в том числе дублирование необходимой для получения услуги звуковой и зрительной информации, а также надписей, знаков и иной текстовой и графической информации знаками, выполненными рельефно-точечным шрифтом Брайля и на контрастном фоне;</a:t>
            </a:r>
          </a:p>
          <a:p>
            <a:pPr marL="0" indent="0">
              <a:buNone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ж) обеспечение допуска на объект, в котором предоставляются услуги, собаки-проводника при наличии документа, подтверждающего ее специальное обучение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88941" y="537882"/>
            <a:ext cx="3245224" cy="3762656"/>
          </a:xfrm>
          <a:prstGeom prst="rect">
            <a:avLst/>
          </a:prstGeom>
        </p:spPr>
      </p:pic>
      <p:sp>
        <p:nvSpPr>
          <p:cNvPr id="4" name="Стрелка вверх 3"/>
          <p:cNvSpPr/>
          <p:nvPr/>
        </p:nvSpPr>
        <p:spPr>
          <a:xfrm>
            <a:off x="8615082" y="4195482"/>
            <a:ext cx="484632" cy="663389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7467601" y="2339519"/>
            <a:ext cx="807450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275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164" y="3325906"/>
            <a:ext cx="11367246" cy="3917577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наличие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входе в объект вывески с названием организации, графиком работы организации, плана здания, выполненных рельефно-точечным шрифтом Брайля и на контрастном фоне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оказание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инвалидам помощи, необходимой для получения в доступной для них форме информации о правилах предоставления 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услуги;</a:t>
            </a:r>
            <a:b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предоставление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инвалидам по слуху, при необходимости, услуги с использованием русского жестового языка, включая обеспечение допуска на объект </a:t>
            </a:r>
            <a:r>
              <a:rPr lang="ru-RU" sz="11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сурдопереводчика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тифлопереводчика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наличие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одном из помещений, предназначенных для проведения массовых мероприятий, индукционных петель и звукоусиливающей аппаратуры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адаптация официального сайта органа и организации, предоставляющих услуги в сфере образования, для лиц с нарушением зрения (слабовидящих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b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обеспечение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предоставления услуг </a:t>
            </a:r>
            <a:r>
              <a:rPr lang="ru-RU" sz="11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тьютора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основании соответствующей рекомендации в заключении психолого-медико-педагогической комиссии или индивидуальной программе реабилитации инвалида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бесплатно учебников и учебных пособий, иной учебной литературы, а также специальных технических средств обучения коллективного и индивидуального пользования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работниками органов и организаций, предоставляющих услуги в сфере образования, иной необходимой инвалидам помощи в преодолении барьеров, мешающих получению услуг в сфере образования и использованию объектов наравне с другими 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лицами.</a:t>
            </a:r>
            <a:r>
              <a:rPr lang="ru-RU" sz="1300" dirty="0"/>
              <a:t/>
            </a:r>
            <a:br>
              <a:rPr lang="ru-RU" sz="1300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78706" y="519953"/>
            <a:ext cx="4975412" cy="1084729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доступности услуг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7883" y="519953"/>
            <a:ext cx="5943600" cy="2554941"/>
          </a:xfrm>
          <a:prstGeom prst="rect">
            <a:avLst/>
          </a:prstGeom>
        </p:spPr>
      </p:pic>
      <p:sp>
        <p:nvSpPr>
          <p:cNvPr id="14" name="Стрелка вниз 13"/>
          <p:cNvSpPr/>
          <p:nvPr/>
        </p:nvSpPr>
        <p:spPr>
          <a:xfrm>
            <a:off x="8659905" y="1604681"/>
            <a:ext cx="824753" cy="147021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547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717" y="3938026"/>
            <a:ext cx="10781647" cy="2686891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 доступности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должен содержать следующие разделы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краткая характеристика объекта и предоставляемых на нем услуг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оценка соответствия уровня доступности для инвалидов объекта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имеющихся недостатков в обеспечении условий его доступности для инвалидов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оценка соответствия уровня доступности для инвалидов предоставляемых услуг и имеющихся недостатков в обеспечении условий их доступности для инвалидов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управленческие решения по срокам и объемам работ, необходимых для приведения объекта и порядка предоставления на нем услуг в соответствие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требованиями законодательства Российской Федерации.</a:t>
            </a:r>
            <a:r>
              <a:rPr lang="ru-RU" sz="1400" b="1" dirty="0">
                <a:solidFill>
                  <a:srgbClr val="002060"/>
                </a:solidFill>
              </a:rPr>
              <a:t/>
            </a:r>
            <a:br>
              <a:rPr lang="ru-RU" sz="1400" b="1" dirty="0">
                <a:solidFill>
                  <a:srgbClr val="002060"/>
                </a:solidFill>
              </a:rPr>
            </a:b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6786" y="125507"/>
            <a:ext cx="6696636" cy="118138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доступности для инвалидов объекта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и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предоставляемых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</a:t>
            </a:r>
          </a:p>
          <a:p>
            <a:pPr marL="0" indent="0" algn="ctr">
              <a:buNone/>
            </a:pP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(разрабатывается в 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целях определения мер по поэтапному повышению уровня доступности для инвалидов объектов и предоставляемых услуг </a:t>
            </a: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18" y="1147523"/>
            <a:ext cx="5851058" cy="2716265"/>
          </a:xfrm>
          <a:prstGeom prst="rect">
            <a:avLst/>
          </a:prstGeom>
        </p:spPr>
      </p:pic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7422776" y="1381124"/>
            <a:ext cx="4168588" cy="1980641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состав комиссии по проведению обследования и паспортизации объекта и предоставляемых на нем услуг включаются (по согласованию) представители общественных объединений инвалидов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6660776" y="2214282"/>
            <a:ext cx="690283" cy="71771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9206752" y="3361765"/>
            <a:ext cx="645459" cy="82475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85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851" cy="34294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074024"/>
            <a:ext cx="10925083" cy="92037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Контрольное (надзорное) мероприятие –наблюдение за соблюдением обязательных требований (мониторинг безопасности)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4212" y="528919"/>
            <a:ext cx="3340942" cy="399825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целью предупреждения, выявления и пресечения нарушений обязательных требований проводилось контрольное (надзорное) мероприятие – мониторинг безопасности.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Охвачено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организаций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</a:t>
            </a:r>
          </a:p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Объявлено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предостережения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9553" y="528919"/>
            <a:ext cx="6732494" cy="399825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В рамках проведения мониторинга безопасности осуществлялась </a:t>
            </a:r>
            <a:r>
              <a:rPr lang="ru-RU" b="1" dirty="0">
                <a:solidFill>
                  <a:srgbClr val="C00000"/>
                </a:solidFill>
              </a:rPr>
              <a:t>оценка соблюдения обязательных требований</a:t>
            </a:r>
            <a:r>
              <a:rPr lang="ru-RU" b="1" dirty="0"/>
              <a:t>, предусмотренных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-п</a:t>
            </a:r>
            <a:r>
              <a:rPr lang="ru-RU" b="1" dirty="0"/>
              <a:t>. 13 Правил размещения на официальном сайте образовательной организации в информационно-телекоммуникационной сети «Интернет» и обновления информации об образовательной организации, утвержденных Постановлением Правительства РФ от 20.10.2021 №1802;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пп.3.4</a:t>
            </a:r>
            <a:r>
              <a:rPr lang="ru-RU" b="1" dirty="0"/>
              <a:t>, </a:t>
            </a:r>
            <a:r>
              <a:rPr lang="ru-RU" b="1" dirty="0" err="1"/>
              <a:t>пп</a:t>
            </a:r>
            <a:r>
              <a:rPr lang="ru-RU" b="1" dirty="0"/>
              <a:t>. 3.7, пп.3.8, пп.3.12  п.3 Требований к структуре официального сайта образовательной организации в информационно-телекоммуникационной сети «Интернет» и формату представления информации, утвержденных приказом </a:t>
            </a:r>
            <a:r>
              <a:rPr lang="ru-RU" b="1" dirty="0" err="1"/>
              <a:t>Рособрнадзора</a:t>
            </a:r>
            <a:r>
              <a:rPr lang="ru-RU" b="1" dirty="0"/>
              <a:t> от 14.08.2020 № 831</a:t>
            </a:r>
            <a:r>
              <a:rPr lang="ru-RU" b="1" dirty="0" smtClean="0"/>
              <a:t>;</a:t>
            </a:r>
          </a:p>
          <a:p>
            <a:pPr marL="0" indent="0" algn="ctr">
              <a:buNone/>
            </a:pPr>
            <a:r>
              <a:rPr lang="ru-RU" b="1" dirty="0" smtClean="0"/>
              <a:t> </a:t>
            </a:r>
            <a:r>
              <a:rPr lang="ru-RU" b="1" dirty="0" err="1"/>
              <a:t>п.а</a:t>
            </a:r>
            <a:r>
              <a:rPr lang="ru-RU" b="1" dirty="0"/>
              <a:t>) ч.3, </a:t>
            </a:r>
            <a:r>
              <a:rPr lang="ru-RU" b="1" dirty="0" err="1"/>
              <a:t>п.д</a:t>
            </a:r>
            <a:r>
              <a:rPr lang="ru-RU" b="1" dirty="0"/>
              <a:t>) ч.4  Порядка обеспечения условий доступности для инвалидов объектов и предоставляемых услуг в сфере образования, а также оказания им при этом необходимой помощи, утвержденного приказом </a:t>
            </a:r>
            <a:r>
              <a:rPr lang="ru-RU" b="1" dirty="0" err="1"/>
              <a:t>Минобрнауки</a:t>
            </a:r>
            <a:r>
              <a:rPr lang="ru-RU" b="1" dirty="0"/>
              <a:t> России от 09.11.2015 №</a:t>
            </a:r>
            <a:r>
              <a:rPr lang="ru-RU" b="1" dirty="0" smtClean="0"/>
              <a:t>1309</a:t>
            </a:r>
            <a:endParaRPr lang="ru-RU" b="1" dirty="0"/>
          </a:p>
        </p:txBody>
      </p:sp>
      <p:sp>
        <p:nvSpPr>
          <p:cNvPr id="8" name="Стрелка вниз 7"/>
          <p:cNvSpPr/>
          <p:nvPr/>
        </p:nvSpPr>
        <p:spPr>
          <a:xfrm>
            <a:off x="2073742" y="2330823"/>
            <a:ext cx="484632" cy="56107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025154" y="2330823"/>
            <a:ext cx="914399" cy="58324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073741" y="3200400"/>
            <a:ext cx="552917" cy="597889"/>
          </a:xfrm>
          <a:prstGeom prst="downArrow">
            <a:avLst>
              <a:gd name="adj1" fmla="val 50000"/>
              <a:gd name="adj2" fmla="val 5739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079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10396163" cy="113403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ходе наблюдения за соблюдением обязательных требований (мониторинг безопасности) установлено:</a:t>
            </a:r>
            <a:b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сбора и анализа данных из сети «Интернет» получены сведения</a:t>
            </a:r>
            <a:b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признаках нарушений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следующих обязательных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1" y="1936376"/>
            <a:ext cx="10503742" cy="464371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предусмотренных п. 13 Правил размещения на официальном сайте образовательной организации в информационно-телекоммуникационной сети «Интернет» и обновления </a:t>
            </a: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информации об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образовательной организации, утвержденных Постановлением Правительства РФ от 20.10.2021 №1802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размещении информации о материально-техническом обеспечении образовательной деятельности и о наличии общежития, интерната такая информация указывается в том числе в отношении инвалидов и лиц с ограниченными возможностями здоровья, включая указание на обеспечение их доступа в здания образовательной организации и наличие для них специальных технических средств обучения коллективного и индивидуального </a:t>
            </a:r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пользования).</a:t>
            </a:r>
            <a:endParaRPr lang="ru-RU" sz="1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пп.3.4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пп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. 3.7, пп.3.8, </a:t>
            </a: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пп.3.12 (</a:t>
            </a:r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 </a:t>
            </a:r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страница подраздела "Доступная среда" </a:t>
            </a:r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содержит не в полном объеме </a:t>
            </a:r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информацию о специальных условиях для обучения инвалидов и лиц с ограниченными возможностями </a:t>
            </a:r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здоровья)</a:t>
            </a:r>
            <a:r>
              <a:rPr lang="ru-RU" sz="19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п.3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Требований к структуре официального сайта образовательной организации в информационно-телекоммуникационной сети «Интернет» и формату представления информации, утвержденных приказом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Рособрнадзора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от 14.08.2020 № 831</a:t>
            </a: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п.а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) ч.3,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п.д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ч.4 Порядка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обеспечения </a:t>
            </a: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условий доступности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для инвалидов </a:t>
            </a: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объектов и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предоставляемых услуг в сфере образования, а также оказания им при этом необходимой помощи, утвержденного приказом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России от 09.11.2015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№1309 </a:t>
            </a:r>
            <a:r>
              <a:rPr lang="ru-RU" sz="17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7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на сайте информации об отсутствии возможности </a:t>
            </a:r>
            <a:r>
              <a:rPr lang="ru-RU" sz="17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беспрепятственного входа в объекты и выхода из </a:t>
            </a:r>
            <a:r>
              <a:rPr lang="ru-RU" sz="17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них,отсутствие</a:t>
            </a:r>
            <a:r>
              <a:rPr lang="ru-RU" sz="17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адаптации </a:t>
            </a:r>
            <a:r>
              <a:rPr lang="ru-RU" sz="17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официального сайта органа и организации, предоставляющих услуги в сфере образования, для лиц с нарушением зрения (слабовидящих)</a:t>
            </a:r>
            <a:endParaRPr lang="ru-RU" sz="17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795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3598" y="5013023"/>
            <a:ext cx="9260540" cy="120724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влечет наложение административного штрафа на должностных лиц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в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размере от двух тысяч до трех тысяч рублей; на юридических лиц - от двадцати тысяч до тридцати тысяч рублей.</a:t>
            </a:r>
            <a:b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3671" y="259976"/>
            <a:ext cx="8973670" cy="10668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Реквизиты структурных единиц нормативных правовых актов, предусматривающих установление административной ответственности за несоблюдение обязательного требования (при их наличии)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176" y="1667435"/>
            <a:ext cx="4937655" cy="2633632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9.13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«Кодекса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об административных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правонарушениях»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30.12.2001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195-ФЗ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06545" y="1667434"/>
            <a:ext cx="4929188" cy="2625165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Уклонение от исполнения требований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обеспечению доступности для инвалидов объектов социальной, инженерной и транспортной инфраструктур и предоставляемых услуг </a:t>
            </a:r>
          </a:p>
        </p:txBody>
      </p:sp>
      <p:sp>
        <p:nvSpPr>
          <p:cNvPr id="9" name="Стрелка влево 8"/>
          <p:cNvSpPr/>
          <p:nvPr/>
        </p:nvSpPr>
        <p:spPr>
          <a:xfrm>
            <a:off x="5038164" y="2608729"/>
            <a:ext cx="923365" cy="618565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943868" y="4137211"/>
            <a:ext cx="627261" cy="99209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000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0800" y="3244334"/>
            <a:ext cx="6992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Спасибо за внимание</a:t>
            </a:r>
            <a:r>
              <a:rPr lang="ru-RU" sz="3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94921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385" y="685801"/>
            <a:ext cx="6234545" cy="497516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66313" y="685801"/>
            <a:ext cx="4655127" cy="506660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Доступная среда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            </a:t>
            </a:r>
          </a:p>
          <a:p>
            <a:pPr algn="ctr"/>
            <a:endParaRPr lang="ru-RU" sz="1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позволяющих 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людям с ограниченными возможностями здоровья  и инвалидам свободно передвигаться в пространстве и получать необходимую информацию для осуществления комфортной жизнедеятельности.</a:t>
            </a:r>
          </a:p>
          <a:p>
            <a:pPr algn="ctr"/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Создание </a:t>
            </a:r>
            <a:r>
              <a:rPr lang="ru-RU" sz="17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безбарьерной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среды для лиц с ограниченными возможностями здоровья и инвалидов -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первостепенная задача 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любого развитого общества, а также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актуальное направление 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социальной политики государства. </a:t>
            </a:r>
            <a:endParaRPr lang="ru-RU" sz="17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Доступная среда» - это комплекс мер для возможности реабилитации людей с ограниченными функциями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8913812" y="1022465"/>
            <a:ext cx="484632" cy="565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43780456"/>
              </p:ext>
            </p:extLst>
          </p:nvPr>
        </p:nvGraphicFramePr>
        <p:xfrm>
          <a:off x="7017377" y="1587730"/>
          <a:ext cx="4352998" cy="160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трелка вниз 9"/>
          <p:cNvSpPr/>
          <p:nvPr/>
        </p:nvSpPr>
        <p:spPr>
          <a:xfrm>
            <a:off x="8951559" y="3190011"/>
            <a:ext cx="549887" cy="6255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44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179293"/>
            <a:ext cx="10157011" cy="61733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51010"/>
            <a:ext cx="8458200" cy="43333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295835"/>
            <a:ext cx="8382000" cy="6008597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5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</a:t>
            </a:r>
            <a:r>
              <a:rPr lang="ru-RU" sz="5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ru-RU" sz="5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Федерального </a:t>
            </a:r>
            <a:r>
              <a:rPr lang="ru-RU" sz="5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закона от 24.11.1995 № 181-ФЗ </a:t>
            </a:r>
            <a:endParaRPr lang="ru-RU" sz="5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5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5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социальной защите инвалидов в Российской Федерации</a:t>
            </a:r>
            <a:r>
              <a:rPr lang="ru-RU" sz="5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>
              <a:lnSpc>
                <a:spcPct val="120000"/>
              </a:lnSpc>
            </a:pPr>
            <a:endParaRPr lang="ru-RU" sz="43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ru-RU" sz="43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ru-RU" sz="43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ru-RU" sz="43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ru-RU" sz="43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ru-RU" sz="43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ru-RU" sz="43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ru-RU" sz="43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ru-RU" sz="43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ru-RU" sz="43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ru-RU" sz="43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ru-RU" sz="43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ru-RU" sz="43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ru-RU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  <a:r>
              <a:rPr lang="ru-RU" sz="5600" b="1" dirty="0">
                <a:latin typeface="Arial" panose="020B0604020202020204" pitchFamily="34" charset="0"/>
                <a:cs typeface="Arial" panose="020B0604020202020204" pitchFamily="34" charset="0"/>
              </a:rPr>
              <a:t>общего образования, профессионального образования и </a:t>
            </a:r>
            <a:r>
              <a:rPr lang="ru-RU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профессионального </a:t>
            </a:r>
            <a:r>
              <a:rPr lang="ru-RU" sz="5600" b="1" dirty="0">
                <a:latin typeface="Arial" panose="020B0604020202020204" pitchFamily="34" charset="0"/>
                <a:cs typeface="Arial" panose="020B0604020202020204" pitchFamily="34" charset="0"/>
              </a:rPr>
              <a:t>обучения инвалидов направлена на:</a:t>
            </a:r>
          </a:p>
          <a:p>
            <a:pPr>
              <a:lnSpc>
                <a:spcPct val="120000"/>
              </a:lnSpc>
            </a:pPr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</a:rPr>
              <a:t>1) осуществление ими прав и свобод человека наравне с другими гражданами;</a:t>
            </a:r>
          </a:p>
          <a:p>
            <a:pPr>
              <a:lnSpc>
                <a:spcPct val="120000"/>
              </a:lnSpc>
            </a:pPr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</a:rPr>
              <a:t>2) развитие личности, индивидуальных способностей и возможностей;</a:t>
            </a:r>
          </a:p>
          <a:p>
            <a:pPr>
              <a:lnSpc>
                <a:spcPct val="120000"/>
              </a:lnSpc>
            </a:pPr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</a:rPr>
              <a:t>3) интеграцию в общество.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283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4706" y="349624"/>
            <a:ext cx="9244046" cy="48320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части 6 статьи 28 Федерального закона от 29.12.2012 № 273-ФЗ «Об образовании в Российской Федерации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                                                                                (с последующими изменениями)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обязана создавать безопасные условия обучения и воспитания </a:t>
            </a: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обучающихся, присмотра и ухода за обучающимися, их содержания в соответствии                                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установленными нормами, обеспечивающими жизнь и здоровье обучающихся, работников образовательной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2511993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115196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Нормативно-правовое регулирование 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 деятельности для лиц  с ограниченными возможностями здоровья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1" y="2026024"/>
            <a:ext cx="10058401" cy="396837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pPr algn="ctr"/>
            <a:r>
              <a:rPr lang="ru-RU" dirty="0"/>
              <a:t>1.	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29.12.2012 №273-ФЗ «Об образовании в Российской Федерации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               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последующими изменениями)</a:t>
            </a: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Федеральный закон от 24.11.1995 № 181-ФЗ (с последующими изменениями)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«О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социальной защите инвалидов в Российской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	Приказ Министерства образования и науки Российской Федерации от 09.11.2015 № 1309 «Об 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помощи</a:t>
            </a: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	Приказ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от 24.08.2022 № 762 «Об утверждении Порядка организации и осуществления образовательной деятельности по образовательным программам среднего профессионального образования»</a:t>
            </a: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	Приказ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от 02.09.2020 № 457 (с последующими изменениями)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«Об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 Порядка приема на обучение по образовательным программам среднего профессионального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059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2682" y="295836"/>
            <a:ext cx="7001436" cy="176156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проведения вступительных испытаний для инвалидов и лиц с ограниченными возможностями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здоровья</a:t>
            </a:r>
            <a:b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урегулированы пунктам 33 -34 Приказа </a:t>
            </a:r>
            <a:r>
              <a:rPr lang="ru-RU" sz="1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от 02.09.2020 № 457</a:t>
            </a:r>
            <a:br>
              <a:rPr lang="ru-RU" sz="1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Порядка приема на обучение по образовательным программам среднего профессионального образования</a:t>
            </a:r>
            <a:r>
              <a:rPr lang="ru-RU" sz="11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  <a:r>
              <a:rPr lang="ru-RU" sz="1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1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834" y="295836"/>
            <a:ext cx="4240307" cy="595256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7153" y="2805953"/>
            <a:ext cx="6866965" cy="344244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Инвалиды и лица с ограниченными возможностями здоровья при поступлении в образовательные организации сдают вступительные испытания с учетом особенностей психофизического развития, индивидуальных возможностей и состояния здоровья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таких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поступающих.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8023412" y="2057401"/>
            <a:ext cx="537882" cy="88302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711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7129" y="295835"/>
            <a:ext cx="6858000" cy="1201271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проведении вступительных испытаний обеспечивается соблюдение следующих требований</a:t>
            </a:r>
            <a:r>
              <a:rPr lang="ru-RU" sz="2000" dirty="0">
                <a:solidFill>
                  <a:srgbClr val="FF0000"/>
                </a:solidFill>
              </a:rPr>
              <a:t>: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412" y="376518"/>
            <a:ext cx="4303059" cy="553122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7129" y="1649506"/>
            <a:ext cx="6858000" cy="425823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 smtClean="0"/>
              <a:t>вступительные </a:t>
            </a:r>
            <a:r>
              <a:rPr lang="ru-RU" sz="2200" b="1" dirty="0"/>
              <a:t>испытания проводятся для инвалидов и лиц с ограниченными возможностями здоровья в одной аудитории совместно с поступающими, не имеющими ограниченных возможностей здоровья, если это не создает трудностей для поступающих при сдаче вступительного </a:t>
            </a:r>
            <a:r>
              <a:rPr lang="ru-RU" sz="2200" b="1" dirty="0" smtClean="0"/>
              <a:t>испытания;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 smtClean="0"/>
              <a:t>присутствие </a:t>
            </a:r>
            <a:r>
              <a:rPr lang="ru-RU" sz="2200" b="1" dirty="0"/>
              <a:t>ассистента из числа работников образовательной организации или привлеченных лиц, оказывающего поступающим необходимую техническую помощь с учетом их индивидуальных особенностей (занять рабочее место, передвигаться, прочитать и оформить задание, общаться с экзаменатором</a:t>
            </a:r>
            <a:r>
              <a:rPr lang="ru-RU" sz="2200" b="1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 smtClean="0"/>
              <a:t>поступающим </a:t>
            </a:r>
            <a:r>
              <a:rPr lang="ru-RU" sz="2200" b="1" dirty="0"/>
              <a:t>предоставляется в печатном виде инструкция о порядке проведения вступительных </a:t>
            </a:r>
            <a:r>
              <a:rPr lang="ru-RU" sz="2200" b="1" dirty="0" smtClean="0"/>
              <a:t>испытаний;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 smtClean="0"/>
              <a:t>поступающие </a:t>
            </a:r>
            <a:r>
              <a:rPr lang="ru-RU" sz="2200" b="1" dirty="0"/>
              <a:t>с учетом их индивидуальных особенностей могут в процессе сдачи вступительного испытания пользоваться необходимыми им техническими </a:t>
            </a:r>
            <a:r>
              <a:rPr lang="ru-RU" sz="2200" b="1" dirty="0" smtClean="0"/>
              <a:t>средствами;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 smtClean="0"/>
              <a:t>материально-технические </a:t>
            </a:r>
            <a:r>
              <a:rPr lang="ru-RU" sz="2200" b="1" dirty="0"/>
              <a:t>условия должны обеспечивать возможность беспрепятственного доступа поступающих в аудитории, туалетные и другие помещения, а также их пребывания в указанных помещениях (наличие пандусов, поручней, расширенных дверных проемов, лифтов, при отсутствии лифтов аудитория должна располагаться на первом этаже; наличие специальных кресел и других приспособлений).</a:t>
            </a:r>
          </a:p>
          <a:p>
            <a:endParaRPr lang="ru-RU" b="1" dirty="0"/>
          </a:p>
        </p:txBody>
      </p:sp>
      <p:sp>
        <p:nvSpPr>
          <p:cNvPr id="3" name="Стрелка вниз 2"/>
          <p:cNvSpPr/>
          <p:nvPr/>
        </p:nvSpPr>
        <p:spPr>
          <a:xfrm>
            <a:off x="8233813" y="1295401"/>
            <a:ext cx="484632" cy="55581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863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062610"/>
            <a:ext cx="11051586" cy="293179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выполнения на вступительном испытании, а также инструкция о порядке проведения вступительных испытаний оформляются рельефно-точечным шрифтом Брайля или в виде электронного документа, доступного с помощью компьютера со специализированным программным обеспечением для слепых, или зачитываются ассистентом</a:t>
            </a:r>
            <a:r>
              <a:rPr lang="ru-RU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письменные задания выполняются на бумаге рельефно-точечным шрифтом Брайля или на компьютере со специализированным программным обеспечением для слепых или </a:t>
            </a:r>
            <a:r>
              <a:rPr lang="ru-RU" sz="1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надиктовываются</a:t>
            </a: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ассистенту</a:t>
            </a:r>
            <a:r>
              <a:rPr lang="ru-RU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поступающим для выполнения задания при необходимости предоставляется комплект письменных принадлежностей и бумага для письма рельефно-точечным шрифтом Брайля, компьютер со специализированным программным обеспечением для слепых</a:t>
            </a:r>
            <a:b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4210" y="509827"/>
            <a:ext cx="7097155" cy="198236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 при проведении вступительных испытаний обеспечивается соблюдение следующих требований в зависимости от категорий поступающих с ограниченными возможностями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здоровья 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(для слепых)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112918" y="509588"/>
            <a:ext cx="2886775" cy="2386012"/>
          </a:xfrm>
          <a:prstGeom prst="rect">
            <a:avLst/>
          </a:prstGeom>
        </p:spPr>
      </p:pic>
      <p:sp>
        <p:nvSpPr>
          <p:cNvPr id="15" name="Стрелка вниз 14"/>
          <p:cNvSpPr/>
          <p:nvPr/>
        </p:nvSpPr>
        <p:spPr>
          <a:xfrm>
            <a:off x="4643718" y="2492190"/>
            <a:ext cx="537882" cy="690281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338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3370730"/>
            <a:ext cx="10059989" cy="262367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обеспечивается индивидуальное равномерное освещение не менее 300 люкс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поступающим для выполнения задания при необходимости предоставляется увеличивающее устройство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выполнения, а также инструкция о порядке проведения вступительных испытаний оформляются увеличенным шрифтом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4212" y="582706"/>
            <a:ext cx="5808724" cy="199913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Дополнительно при проведении вступительных испытаний обеспечивается соблюдение следующих требований в зависимости от категорий поступающих с ограниченными возможностями здоровья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(для слабовидящих):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66964" y="421341"/>
            <a:ext cx="3877236" cy="2886635"/>
          </a:xfrm>
          <a:prstGeom prst="rect">
            <a:avLst/>
          </a:prstGeom>
        </p:spPr>
      </p:pic>
      <p:sp>
        <p:nvSpPr>
          <p:cNvPr id="9" name="Стрелка вниз 8"/>
          <p:cNvSpPr/>
          <p:nvPr/>
        </p:nvSpPr>
        <p:spPr>
          <a:xfrm>
            <a:off x="4724399" y="2581836"/>
            <a:ext cx="564777" cy="726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11709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289</TotalTime>
  <Words>1543</Words>
  <Application>Microsoft Office PowerPoint</Application>
  <PresentationFormat>Широкоэкранный</PresentationFormat>
  <Paragraphs>122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Arial Narrow</vt:lpstr>
      <vt:lpstr>Calibri</vt:lpstr>
      <vt:lpstr>Century Gothic</vt:lpstr>
      <vt:lpstr>Times New Roman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Нормативно-правовое регулирование  организации образовательной деятельности для лиц  с ограниченными возможностями здоровья </vt:lpstr>
      <vt:lpstr>Особенности проведения вступительных испытаний для инвалидов и лиц с ограниченными возможностями здоровья  (урегулированы пунктам 33 -34 Приказа Минпросвещения России от 02.09.2020 № 457 «Об утверждении Порядка приема на обучение по образовательным программам среднего профессионального образования») </vt:lpstr>
      <vt:lpstr>При проведении вступительных испытаний обеспечивается соблюдение следующих требований: </vt:lpstr>
      <vt:lpstr>задания для выполнения на вступительном испытании, а также инструкция о порядке проведения вступительных испытаний оформляются рельефно-точечным шрифтом Брайля или в виде электронного документа, доступного с помощью компьютера со специализированным программным обеспечением для слепых, или зачитываются ассистентом;   письменные задания выполняются на бумаге рельефно-точечным шрифтом Брайля или на компьютере со специализированным программным обеспечением для слепых или надиктовываются ассистенту;  поступающим для выполнения задания при необходимости предоставляется комплект письменных принадлежностей и бумага для письма рельефно-точечным шрифтом Брайля, компьютер со специализированным программным обеспечением для слепых </vt:lpstr>
      <vt:lpstr>обеспечивается индивидуальное равномерное освещение не менее 300 люкс;   поступающим для выполнения задания при необходимости предоставляется увеличивающее устройство;   задания для выполнения, а также инструкция о порядке проведения вступительных испытаний оформляются увеличенным шрифтом </vt:lpstr>
      <vt:lpstr> для глухих и слабослышащих: наличие звукоусиливающей аппаратуры коллективного пользования, при необходимости поступающим предоставляется звукоусиливающая аппаратура индивидуального пользования;   для лиц с тяжелыми нарушениями речи, глухих, слабослышащих все вступительные испытания по желанию поступающих могут проводиться в письменной форме;   для лиц с нарушениями опорно-двигательного аппарата (тяжелыми нарушениями двигательных функций верхних конечностей или отсутствием верхних конечностей): письменные задания выполняются на компьютере со специализированным программным обеспечением или надиктовываются ассистенту; по желанию поступающих все вступительные испытания могут проводиться в устной форме. </vt:lpstr>
      <vt:lpstr> Особенности организации образовательной деятельности для лиц с ограниченными возможностями здоровья (урегулированы пунктами 39 - 44 Приказа Минпросвещения России от 24.08.2022 № 762 «Об утверждении Порядка организации и осуществления образовательной деятельности по образовательным программам среднего профессионального образования») </vt:lpstr>
      <vt:lpstr>Особенности организации образовательной деятельности для лиц с ограниченными возможностями здоровья</vt:lpstr>
      <vt:lpstr>Приказ Министерства образования и науки Российской Федерации                                              от 09.11.2015 № 1309 «Об 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помощи»</vt:lpstr>
      <vt:lpstr>- наличие при входе в объект вывески с названием организации, графиком работы организации, плана здания, выполненных рельефно-точечным шрифтом Брайля и на контрастном фоне;  - оказание инвалидам помощи, необходимой для получения в доступной для них форме информации о правилах предоставления услуги;  - предоставление инвалидам по слуху, при необходимости, услуги с использованием русского жестового языка, включая обеспечение допуска на объект сурдопереводчика, тифлопереводчика;  - наличие в одном из помещений, предназначенных для проведения массовых мероприятий, индукционных петель и звукоусиливающей аппаратуры;  -  адаптация официального сайта органа и организации, предоставляющих услуги в сфере образования, для лиц с нарушением зрения (слабовидящих);  - обеспечение предоставления услуг тьютора на основании соответствующей рекомендации в заключении психолого-медико-педагогической комиссии или индивидуальной программе реабилитации инвалида;  - предоставление бесплатно учебников и учебных пособий, иной учебной литературы, а также специальных технических средств обучения коллективного и индивидуального пользования;  -  оказание работниками органов и организаций, предоставляющих услуги в сфере образования, иной необходимой инвалидам помощи в преодолении барьеров, мешающих получению услуг в сфере образования и использованию объектов наравне с другими лицами. </vt:lpstr>
      <vt:lpstr>Паспорт доступности должен содержать следующие разделы:  а) краткая характеристика объекта и предоставляемых на нем услуг;  б) оценка соответствия уровня доступности для инвалидов объекта  и имеющихся недостатков в обеспечении условий его доступности для инвалидов;  в) оценка соответствия уровня доступности для инвалидов предоставляемых услуг и имеющихся недостатков в обеспечении условий их доступности для инвалидов;  г) управленческие решения по срокам и объемам работ, необходимых для приведения объекта и порядка предоставления на нем услуг в соответствие   с требованиями законодательства Российской Федерации. </vt:lpstr>
      <vt:lpstr>Контрольное (надзорное) мероприятие –наблюдение за соблюдением обязательных требований (мониторинг безопасности)</vt:lpstr>
      <vt:lpstr> В ходе наблюдения за соблюдением обязательных требований (мониторинг безопасности) установлено: в результате сбора и анализа данных из сети «Интернет» получены сведения о признаках нарушений следующих обязательных требований</vt:lpstr>
      <vt:lpstr>влечет наложение административного штрафа на должностных лиц                          в размере от двух тысяч до трех тысяч рублей; на юридических лиц - от двадцати тысяч до тридцати тысяч рублей.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Атнюкова</dc:creator>
  <cp:lastModifiedBy>Елена Атнюкова</cp:lastModifiedBy>
  <cp:revision>38</cp:revision>
  <dcterms:created xsi:type="dcterms:W3CDTF">2023-04-14T14:33:22Z</dcterms:created>
  <dcterms:modified xsi:type="dcterms:W3CDTF">2023-05-05T06:25:09Z</dcterms:modified>
</cp:coreProperties>
</file>