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98" r:id="rId5"/>
    <p:sldId id="299" r:id="rId6"/>
    <p:sldId id="300" r:id="rId7"/>
    <p:sldId id="302" r:id="rId8"/>
    <p:sldId id="303" r:id="rId9"/>
    <p:sldId id="30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94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90" r:id="rId28"/>
    <p:sldId id="284" r:id="rId29"/>
    <p:sldId id="291" r:id="rId30"/>
    <p:sldId id="292" r:id="rId31"/>
    <p:sldId id="29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4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0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01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6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2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3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0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532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37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3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5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8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1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3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7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11BDDD-8221-40BD-B106-737D4662EE2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E19E53-E33C-44A3-8509-070D7067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7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533" y="982131"/>
            <a:ext cx="4355868" cy="152831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Практико-ориентированный семинар для руководителей образовательных организаций</a:t>
            </a:r>
            <a:b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«ФОРМИРОВАНИЕ ПРАВОВОЙ КОМПЕТЕНЦИИ ОБЩЕОБРАЗОВАТЕЛЬНОЙ ОРГАНИЗАЦИИ В СОВРЕМЕННЫХ УСЛОВИЯХ»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2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7062" y="982663"/>
            <a:ext cx="5564995" cy="48926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532" y="2701636"/>
            <a:ext cx="4422370" cy="317370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АНАЛИЗ СОДЕРЖАНИЯ И ПРАКТИЧЕСКОГО ПРИМЕНЕНИЯ ОСНОВНЫХ ЛОКАЛЬНЫХ АКТОВ ОБЩЕОБРАЗОВАТЕЛЬНОЙ ОРГАНИЗАЦИИ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Освещение и разбор типовых ошибок</a:t>
            </a:r>
          </a:p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Атнюкова Е.Г., консультант Управления по надзору и контролю в сфере образования Министерства образования Пензенской области</a:t>
            </a:r>
            <a:endParaRPr lang="ru-RU" sz="1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2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Прием в общеобразовательную организацию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435630"/>
            <a:ext cx="4930832" cy="79916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</a:rPr>
              <a:t>Нормативные </a:t>
            </a: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</a:rPr>
              <a:t>правовые акты, содержащие требования к организации и осуществлению приема граждан на обучение по основным образовательным программам по образовательным программам начального общего, основного общего и среднего общего образования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399" y="3243262"/>
            <a:ext cx="4989023" cy="263260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ru-RU" sz="2500" dirty="0" smtClean="0"/>
              <a:t>Федеральный </a:t>
            </a:r>
            <a:r>
              <a:rPr lang="ru-RU" sz="2500" dirty="0"/>
              <a:t>закон от 29.12.2012 № 273-ФЗ «Об образовании  в Российской Федерации»;</a:t>
            </a:r>
          </a:p>
          <a:p>
            <a:r>
              <a:rPr lang="ru-RU" sz="2500" dirty="0" smtClean="0"/>
              <a:t>Порядок </a:t>
            </a:r>
            <a:r>
              <a:rPr lang="ru-RU" sz="2500" dirty="0"/>
              <a:t>приема граждан на обучение по образовательным программам начального общего, основного общего и среднего общего образования, утвержденным приказом </a:t>
            </a:r>
            <a:r>
              <a:rPr lang="ru-RU" sz="2500" dirty="0" err="1"/>
              <a:t>Минпросвещения</a:t>
            </a:r>
            <a:r>
              <a:rPr lang="ru-RU" sz="2500" dirty="0"/>
              <a:t> России от 02.09.2020 № 458 </a:t>
            </a:r>
            <a:r>
              <a:rPr lang="ru-RU" sz="2500" dirty="0" smtClean="0"/>
              <a:t>;</a:t>
            </a:r>
          </a:p>
          <a:p>
            <a:r>
              <a:rPr lang="ru-RU" sz="2500" dirty="0"/>
              <a:t>Приказ </a:t>
            </a:r>
            <a:r>
              <a:rPr lang="ru-RU" sz="2500" dirty="0" err="1"/>
              <a:t>Минобрнауки</a:t>
            </a:r>
            <a:r>
              <a:rPr lang="ru-RU" sz="2500" dirty="0"/>
              <a:t> России от 12.03.2014 № 177 «Об утверждении Порядка и условий осуществления перевода обучающихся из одной организации, осуществляющей образовательную деятельность  по образовательным программам начального общего, основного общего                                   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</a:t>
            </a:r>
            <a:r>
              <a:rPr lang="ru-RU" sz="2500" dirty="0" smtClean="0"/>
              <a:t>»;</a:t>
            </a:r>
          </a:p>
          <a:p>
            <a:r>
              <a:rPr lang="ru-RU" sz="2500" dirty="0" smtClean="0"/>
              <a:t>Постановление Правительства Пензенской области от 12.09.2014 №641-пП «Об утверждении случаев и порядка организации индивидуального отбора при приеме либо переводе в государственные и муниципальные образовательные организации Пензенской области для получения основного общего и среднего общего образования с углубленным изучением отдельных учебных предметов или для профильного обучения»</a:t>
            </a:r>
            <a:endParaRPr lang="ru-RU" sz="25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50924" y="2435630"/>
            <a:ext cx="4548050" cy="79916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Нормативные правовые акты, содержащие требования к организации и осуществлению приема граждан на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обучение по дополнительным общеобразовательным программам 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50924" y="3243262"/>
            <a:ext cx="4548050" cy="263260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/>
              <a:t> 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09.11.2018 № 196 «Об утверждении Порядка организации и осуществления образовательной деятельности по дополнительным общеобразовательным программам» (действует до 01.03.2023 г.);</a:t>
            </a:r>
          </a:p>
          <a:p>
            <a:r>
              <a:rPr lang="ru-RU" dirty="0" smtClean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27.07.2022 № 629 »Об утверждении Порядка организации и осуществления образовательной деятельности по дополнительным общеобразовательным программам» (вступает в силу с 01.03.2023 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1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действующем законодательстве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658533"/>
            <a:ext cx="4718304" cy="321733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100" dirty="0">
                <a:latin typeface="Bookman Old Style" panose="02050604050505020204" pitchFamily="18" charset="0"/>
              </a:rPr>
              <a:t>В 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Порядок приема граждан на обучение по образовательным программам начального общего, основного общего и среднего общего  образования</a:t>
            </a:r>
            <a:r>
              <a:rPr lang="ru-RU" sz="2100" dirty="0">
                <a:latin typeface="Bookman Old Style" panose="02050604050505020204" pitchFamily="18" charset="0"/>
              </a:rPr>
              <a:t>, </a:t>
            </a:r>
            <a:r>
              <a:rPr lang="ru-RU" sz="1700" dirty="0">
                <a:latin typeface="Bookman Old Style" panose="02050604050505020204" pitchFamily="18" charset="0"/>
              </a:rPr>
              <a:t>утвержденным приказом </a:t>
            </a:r>
            <a:r>
              <a:rPr lang="ru-RU" sz="1700" dirty="0" err="1">
                <a:latin typeface="Bookman Old Style" panose="02050604050505020204" pitchFamily="18" charset="0"/>
              </a:rPr>
              <a:t>Минпросвещения</a:t>
            </a:r>
            <a:r>
              <a:rPr lang="ru-RU" sz="1700" dirty="0">
                <a:latin typeface="Bookman Old Style" panose="02050604050505020204" pitchFamily="18" charset="0"/>
              </a:rPr>
              <a:t> России от 02.09.2020 № </a:t>
            </a:r>
            <a:r>
              <a:rPr lang="ru-RU" sz="1700" dirty="0" smtClean="0">
                <a:latin typeface="Bookman Old Style" panose="02050604050505020204" pitchFamily="18" charset="0"/>
              </a:rPr>
              <a:t>458, внесены </a:t>
            </a:r>
            <a:r>
              <a:rPr lang="ru-RU" sz="1700" dirty="0">
                <a:latin typeface="Bookman Old Style" panose="02050604050505020204" pitchFamily="18" charset="0"/>
              </a:rPr>
              <a:t>изменения</a:t>
            </a:r>
            <a:r>
              <a:rPr lang="ru-RU" sz="2100" dirty="0">
                <a:latin typeface="Bookman Old Style" panose="02050604050505020204" pitchFamily="18" charset="0"/>
              </a:rPr>
              <a:t>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с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24.02.2023 г., 01.03.2023 года</a:t>
            </a:r>
          </a:p>
          <a:p>
            <a:pPr marL="0" indent="0" algn="ctr">
              <a:buNone/>
            </a:pP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>
                <a:latin typeface="Bookman Old Style" panose="02050604050505020204" pitchFamily="18" charset="0"/>
              </a:rPr>
              <a:t>(</a:t>
            </a:r>
            <a:r>
              <a:rPr lang="ru-RU" sz="1700" dirty="0" smtClean="0">
                <a:latin typeface="Bookman Old Style" panose="02050604050505020204" pitchFamily="18" charset="0"/>
              </a:rPr>
              <a:t>изменяющие документы </a:t>
            </a:r>
            <a:r>
              <a:rPr lang="ru-RU" sz="1700" dirty="0">
                <a:latin typeface="Bookman Old Style" panose="02050604050505020204" pitchFamily="18" charset="0"/>
              </a:rPr>
              <a:t>– приказ </a:t>
            </a:r>
            <a:r>
              <a:rPr lang="ru-RU" sz="1700" dirty="0" err="1">
                <a:latin typeface="Bookman Old Style" panose="02050604050505020204" pitchFamily="18" charset="0"/>
              </a:rPr>
              <a:t>Минпросвещения</a:t>
            </a:r>
            <a:r>
              <a:rPr lang="ru-RU" sz="1700" dirty="0">
                <a:latin typeface="Bookman Old Style" panose="02050604050505020204" pitchFamily="18" charset="0"/>
              </a:rPr>
              <a:t> от 30.08.2022 </a:t>
            </a:r>
            <a:r>
              <a:rPr lang="ru-RU" sz="1700" dirty="0" smtClean="0">
                <a:latin typeface="Bookman Old Style" panose="02050604050505020204" pitchFamily="18" charset="0"/>
              </a:rPr>
              <a:t>№ 784, Приказ </a:t>
            </a:r>
            <a:r>
              <a:rPr lang="ru-RU" sz="1700" dirty="0" err="1">
                <a:latin typeface="Bookman Old Style" panose="02050604050505020204" pitchFamily="18" charset="0"/>
              </a:rPr>
              <a:t>Минпросвещения</a:t>
            </a:r>
            <a:r>
              <a:rPr lang="ru-RU" sz="1700" dirty="0">
                <a:latin typeface="Bookman Old Style" panose="02050604050505020204" pitchFamily="18" charset="0"/>
              </a:rPr>
              <a:t> России от 23.01.2023 </a:t>
            </a:r>
            <a:r>
              <a:rPr lang="ru-RU" sz="1700" dirty="0" smtClean="0">
                <a:latin typeface="Bookman Old Style" panose="02050604050505020204" pitchFamily="18" charset="0"/>
              </a:rPr>
              <a:t>№ 47)</a:t>
            </a:r>
            <a:endParaRPr lang="ru-RU" sz="17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13703" y="2387293"/>
            <a:ext cx="4882895" cy="34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9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Сравнение редакций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документа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Приказа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Минпросвещения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России от 02.09.2020 № 458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540000"/>
            <a:ext cx="4718304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08.10.2021 (действующая)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3132668"/>
            <a:ext cx="4718304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16. Государственные образовательные организации субъектов Российской Федерации или муниципальные образовательные организации с целью проведения организованного приема детей в первый класс размещают на своих информационном стенде и официальном сайте в сети Интернет информацию:</a:t>
            </a:r>
          </a:p>
          <a:p>
            <a:r>
              <a:rPr lang="ru-RU" dirty="0"/>
              <a:t>о количестве мест в первых классах не позднее 10 календарных дней с момента издания распорядительного акта, указанного в пункте 6 Порядка;</a:t>
            </a:r>
          </a:p>
          <a:p>
            <a:r>
              <a:rPr lang="ru-RU" dirty="0"/>
              <a:t>о наличии свободных мест в первых классах для приема детей, не проживающих на закрепленной территории, не позднее 5 июля текущего года.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0" y="2540000"/>
            <a:ext cx="4718304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30.08.2022                 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(с изменениями, вступающими в силу с 01.03.2023 г.)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0" y="3132668"/>
            <a:ext cx="4718304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/>
              <a:t>16</a:t>
            </a:r>
            <a:r>
              <a:rPr lang="ru-RU" dirty="0">
                <a:latin typeface="Bookman Old Style" panose="02050604050505020204" pitchFamily="18" charset="0"/>
              </a:rPr>
              <a:t>. Государственные образовательные организации субъектов Российской Федерации или муниципальные образовательные организации с целью проведения организованного приема детей в первый класс размещают на своих информационном стенде и официальном сайте в сети Интернет, 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а также в федеральной государственной информационной системе "Единый портал государственных и муниципальных услуг (функций)"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(далее </a:t>
            </a:r>
            <a:r>
              <a:rPr lang="ru-RU" dirty="0">
                <a:latin typeface="Bookman Old Style" panose="02050604050505020204" pitchFamily="18" charset="0"/>
              </a:rPr>
              <a:t>- ЕПГУ) информацию:</a:t>
            </a:r>
          </a:p>
          <a:p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о количестве мест в первых классах не позднее 10 календарных дней с момента издания распорядительного акта, указанного в пункте 6 Порядка;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о наличии свободных мест в первых классах для приема детей, не проживающих на закрепленной территории, не позднее 5 июля текущего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23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Сравнение редакций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документа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Приказа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Минпросвещения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России от 02.09.2020 № 458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540000"/>
            <a:ext cx="4718304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08.10.2021 (действующая)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3132668"/>
            <a:ext cx="4718304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17. Прием заявлений о приеме на обучение в первый класс для детей, указанных в пунктах 9, 10 и 12 Порядка, а также проживающих на закрепленной территории, начинается 1 апреля текущего года и завершается 30 июня текущего года.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69" y="2540000"/>
            <a:ext cx="5190063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30.08.2022                 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(с изменениями, вступающими в силу с 01.03.2023 г.)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4467" y="3132668"/>
            <a:ext cx="5266266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>
                <a:latin typeface="Bookman Old Style" panose="02050604050505020204" pitchFamily="18" charset="0"/>
              </a:rPr>
              <a:t>17.Прием заявлений о приеме на обучение в первый класс для детей, указанных в пунктах 9, 10 и 12 Порядка, а также проживающих на закрепленной территории, начинается </a:t>
            </a:r>
            <a:r>
              <a:rPr lang="ru-RU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позднее </a:t>
            </a:r>
            <a:r>
              <a:rPr lang="ru-RU" sz="1200" dirty="0">
                <a:latin typeface="Bookman Old Style" panose="02050604050505020204" pitchFamily="18" charset="0"/>
              </a:rPr>
              <a:t>1 апреля текущего года и завершается 30 июня текущего года.</a:t>
            </a:r>
          </a:p>
          <a:p>
            <a:pPr marL="0" indent="0" algn="ctr">
              <a:buNone/>
            </a:pPr>
            <a:r>
              <a:rPr lang="ru-RU" sz="1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Орган </a:t>
            </a:r>
            <a:r>
              <a:rPr lang="ru-RU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исполнительной власти субъекта Российской Федерации, осуществляющий государственное управление в сфере образования, вправе предусмотреть возможность </a:t>
            </a:r>
            <a:r>
              <a:rPr lang="ru-RU" sz="12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проактивного</a:t>
            </a:r>
            <a:r>
              <a:rPr lang="ru-RU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 направления гражданам информации о возможности получения услуги по подаче заявления о приеме на обучение в личном кабинете ЕПГУ на основании данных, содержащихся в региональных государственных информационных системах субъектов Российской Федерации, созданных органами государственной власти субъектов Российской Федерации.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3066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Сравнение редакций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документа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Приказа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Минпросвещения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России от 02.09.2020 № 458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540000"/>
            <a:ext cx="4718304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08.10.2021 (действующая)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3132668"/>
            <a:ext cx="4718304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23. Заявление о приеме на обучение и документы для приема на обучение, указанные в пункте 26 Порядка, подаются одним из следующих способов:</a:t>
            </a:r>
          </a:p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лично в общеобразовательную организацию;</a:t>
            </a:r>
          </a:p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в электронной форме 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посредством электронной почты общеобразовательной организации или электронной информационной системы общеобразовательной организации, в том числе с использованием функционала официального сайта общеобразовательной организации в сети Интернет или иным способом с использованием сети Интернет;</a:t>
            </a:r>
          </a:p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с использованием функционала (сервисов) региональных порталов государственных и муниципальных услуг, являющихся государственными информационными системами субъектов Российской Федерации, созданными органами государственной власти субъектов Российской Федерации (при наличии).</a:t>
            </a:r>
          </a:p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Общеобразовательная организация осуществляет проверку достоверности сведений, указанных в заявлении о приеме на обучение, и соответствия действительности поданных электронных образов документов. При проведении указанной проверки общеобразовательная организация вправе обращаться к соответствующим государственным информационным системам, в государственные (муниципальные) органы и организации.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69" y="2540000"/>
            <a:ext cx="5190063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30.08.2022                 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(с изменениями, вступающими в силу с 01.03.2023 г.)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4467" y="3132668"/>
            <a:ext cx="5266266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 smtClean="0"/>
              <a:t>Заявление </a:t>
            </a:r>
            <a:r>
              <a:rPr lang="ru-RU" sz="1100" dirty="0"/>
              <a:t>о приеме на обучение и документы для приема на обучение, указанные в пункте 26 Порядка, подаются одним из следующих способов: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в электронной форме посредством ЕПГУ</a:t>
            </a:r>
            <a:r>
              <a:rPr lang="ru-RU" sz="1400" dirty="0"/>
              <a:t>;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с использованием функционала (сервисов) региональных государственных информационных систем субъектов Российской Федерации, созданных органами государственной власти субъектов Российской Федерации (при наличии), интегрированных с ЕПГУ</a:t>
            </a:r>
            <a:r>
              <a:rPr lang="ru-RU" sz="1400" dirty="0"/>
              <a:t>;</a:t>
            </a:r>
          </a:p>
          <a:p>
            <a:r>
              <a:rPr lang="ru-RU" sz="1400" dirty="0"/>
              <a:t>через операторов почтовой связи общего пользования заказным письмом с уведомлением о вручении;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лично в общеобразовательную организацию.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2293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Сравнение редакций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документа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Приказа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Минпросвещения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России от 02.09.2020 № 458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540000"/>
            <a:ext cx="4718304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08.10.2021 (действующая)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3132668"/>
            <a:ext cx="4718304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27. Не допускается требовать представления других документов в качестве основания для приема на обучение по основным общеобразовательным программам.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4467" y="2540000"/>
            <a:ext cx="5266265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30.08.2022                 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(с изменениями, вступающими в силу с 01.03.2023 г.)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4467" y="3132667"/>
            <a:ext cx="5266266" cy="274320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400" dirty="0"/>
              <a:t>Не допускается требовать представления других документов, </a:t>
            </a:r>
            <a:r>
              <a:rPr lang="ru-RU" sz="1400" dirty="0">
                <a:solidFill>
                  <a:srgbClr val="FF0000"/>
                </a:solidFill>
              </a:rPr>
              <a:t>кроме предусмотренных пунктом 26 Порядка</a:t>
            </a:r>
            <a:r>
              <a:rPr lang="ru-RU" sz="1400" dirty="0"/>
              <a:t>, в качестве основания для приема на обучение по основным общеобразовательным программам.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 подаче заявления о приеме на обучение в электронной форме посредством ЕПГУ не допускается требовать копий или оригиналов документов, предусмотренных пунктом 26 Порядка, за исключением копий или оригиналов документов, подтверждающих внеочередное, первоочередное и преимущественное право приема на обучение, или документов, подтверждение которых в электронном виде невозможно.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4305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Сравнение редакций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документа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Приказа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Минпросвещения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России от 02.09.2020 № 458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540000"/>
            <a:ext cx="4718304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08.10.2021 (действующая)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3132668"/>
            <a:ext cx="4718304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29. Факт приема заявления о приеме на обучение и перечень документов, представленных родителем(</a:t>
            </a:r>
            <a:r>
              <a:rPr lang="ru-RU" dirty="0" err="1">
                <a:latin typeface="Bookman Old Style" panose="02050604050505020204" pitchFamily="18" charset="0"/>
              </a:rPr>
              <a:t>ями</a:t>
            </a:r>
            <a:r>
              <a:rPr lang="ru-RU" dirty="0">
                <a:latin typeface="Bookman Old Style" panose="02050604050505020204" pitchFamily="18" charset="0"/>
              </a:rPr>
              <a:t>) (законным(</a:t>
            </a:r>
            <a:r>
              <a:rPr lang="ru-RU" dirty="0" err="1">
                <a:latin typeface="Bookman Old Style" panose="02050604050505020204" pitchFamily="18" charset="0"/>
              </a:rPr>
              <a:t>ыми</a:t>
            </a:r>
            <a:r>
              <a:rPr lang="ru-RU" dirty="0">
                <a:latin typeface="Bookman Old Style" panose="02050604050505020204" pitchFamily="18" charset="0"/>
              </a:rPr>
              <a:t>) представителем(</a:t>
            </a:r>
            <a:r>
              <a:rPr lang="ru-RU" dirty="0" err="1">
                <a:latin typeface="Bookman Old Style" panose="02050604050505020204" pitchFamily="18" charset="0"/>
              </a:rPr>
              <a:t>ями</a:t>
            </a:r>
            <a:r>
              <a:rPr lang="ru-RU" dirty="0">
                <a:latin typeface="Bookman Old Style" panose="02050604050505020204" pitchFamily="18" charset="0"/>
              </a:rPr>
              <a:t>) ребенка или поступающим, регистрируются в журнале приема заявлений о приеме на обучение в общеобразовательную организацию. После регистрации заявления о приеме на обучение и перечня документов, представленных родителем(</a:t>
            </a:r>
            <a:r>
              <a:rPr lang="ru-RU" dirty="0" err="1">
                <a:latin typeface="Bookman Old Style" panose="02050604050505020204" pitchFamily="18" charset="0"/>
              </a:rPr>
              <a:t>ями</a:t>
            </a:r>
            <a:r>
              <a:rPr lang="ru-RU" dirty="0">
                <a:latin typeface="Bookman Old Style" panose="02050604050505020204" pitchFamily="18" charset="0"/>
              </a:rPr>
              <a:t>) (законным(</a:t>
            </a:r>
            <a:r>
              <a:rPr lang="ru-RU" dirty="0" err="1">
                <a:latin typeface="Bookman Old Style" panose="02050604050505020204" pitchFamily="18" charset="0"/>
              </a:rPr>
              <a:t>ыми</a:t>
            </a:r>
            <a:r>
              <a:rPr lang="ru-RU" dirty="0">
                <a:latin typeface="Bookman Old Style" panose="02050604050505020204" pitchFamily="18" charset="0"/>
              </a:rPr>
              <a:t>) представителем(</a:t>
            </a:r>
            <a:r>
              <a:rPr lang="ru-RU" dirty="0" err="1">
                <a:latin typeface="Bookman Old Style" panose="02050604050505020204" pitchFamily="18" charset="0"/>
              </a:rPr>
              <a:t>ями</a:t>
            </a:r>
            <a:r>
              <a:rPr lang="ru-RU" dirty="0">
                <a:latin typeface="Bookman Old Style" panose="02050604050505020204" pitchFamily="18" charset="0"/>
              </a:rPr>
              <a:t>) ребенка или поступающим, родителю(ям) (законному(</a:t>
            </a:r>
            <a:r>
              <a:rPr lang="ru-RU" dirty="0" err="1">
                <a:latin typeface="Bookman Old Style" panose="02050604050505020204" pitchFamily="18" charset="0"/>
              </a:rPr>
              <a:t>ым</a:t>
            </a:r>
            <a:r>
              <a:rPr lang="ru-RU" dirty="0">
                <a:latin typeface="Bookman Old Style" panose="02050604050505020204" pitchFamily="18" charset="0"/>
              </a:rPr>
              <a:t>) представителю(ям) ребенка или поступающему выдается документ, заверенный подписью должностного лица общеобразовательной организации, ответственного за прием заявлений о </a:t>
            </a:r>
            <a:r>
              <a:rPr lang="ru-RU" dirty="0" smtClean="0">
                <a:latin typeface="Bookman Old Style" panose="02050604050505020204" pitchFamily="18" charset="0"/>
              </a:rPr>
              <a:t>приеме на обучение и документов, содержащих </a:t>
            </a:r>
            <a:r>
              <a:rPr lang="ru-RU" dirty="0">
                <a:latin typeface="Bookman Old Style" panose="02050604050505020204" pitchFamily="18" charset="0"/>
              </a:rPr>
              <a:t>и</a:t>
            </a:r>
            <a:r>
              <a:rPr lang="ru-RU" dirty="0" smtClean="0">
                <a:latin typeface="Bookman Old Style" panose="02050604050505020204" pitchFamily="18" charset="0"/>
              </a:rPr>
              <a:t>ндивидуальный номер заявления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4467" y="2540000"/>
            <a:ext cx="5266265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30.08.2022                 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(с изменениями, вступающими в силу с 01.03.2023 г.)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4467" y="3132667"/>
            <a:ext cx="5266266" cy="274320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29. </a:t>
            </a:r>
            <a:r>
              <a:rPr lang="ru-RU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Факт приема заявления о приеме на обучение и перечень документов, представленных родителем(</a:t>
            </a:r>
            <a:r>
              <a:rPr lang="ru-RU" sz="12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ями</a:t>
            </a:r>
            <a:r>
              <a:rPr lang="ru-RU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) (законным(</a:t>
            </a:r>
            <a:r>
              <a:rPr lang="ru-RU" sz="12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ыми</a:t>
            </a:r>
            <a:r>
              <a:rPr lang="ru-RU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) представителем(</a:t>
            </a:r>
            <a:r>
              <a:rPr lang="ru-RU" sz="12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ями</a:t>
            </a:r>
            <a:r>
              <a:rPr lang="ru-RU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) ребенка или поступающим, регистрируются в журнале приема заявлений о приеме на обучение в общеобразовательную организацию. Уведомление о факте приема заявления направляется в личный кабинет на ЕПГУ (при условии завершения прохождения процедуры регистрации в единой системе идентификации и аутентификации). Журнал приема заявлений может вестись в том числе в электронном виде в региональных государственных информационных системах субъектов Российской Федерации, созданных органами государственной власти субъектов Российской Федерации (при наличии</a:t>
            </a:r>
            <a:r>
              <a:rPr lang="ru-RU" sz="1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). При </a:t>
            </a:r>
            <a:r>
              <a:rPr lang="ru-RU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подаче заявления о приеме на обучение через операторов почтовой связи общего пользования или лично в общеобразовательную организацию после </a:t>
            </a:r>
            <a:r>
              <a:rPr lang="ru-RU" sz="1200" dirty="0" smtClean="0">
                <a:latin typeface="Bookman Old Style" panose="02050604050505020204" pitchFamily="18" charset="0"/>
              </a:rPr>
              <a:t>регистрации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2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Сравнение редакций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документа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Приказа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Минпросвещения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России от 02.09.2020 № 458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540000"/>
            <a:ext cx="4718304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08.10.2021 (действующая)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3132668"/>
            <a:ext cx="4718304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12. Ребенок имеет право преимущественного приема на обучение по образовательным программам начального общего образования в государственную или муниципальную образовательную организацию, в которой обучаются его полнородные и </a:t>
            </a:r>
            <a:r>
              <a:rPr lang="ru-RU" dirty="0" err="1">
                <a:latin typeface="Bookman Old Style" panose="02050604050505020204" pitchFamily="18" charset="0"/>
              </a:rPr>
              <a:t>неполнородные</a:t>
            </a:r>
            <a:r>
              <a:rPr lang="ru-RU" dirty="0">
                <a:latin typeface="Bookman Old Style" panose="02050604050505020204" pitchFamily="18" charset="0"/>
              </a:rPr>
              <a:t> брат и (или) сестра </a:t>
            </a:r>
          </a:p>
          <a:p>
            <a:pPr marL="0" indent="0" algn="ctr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4467" y="2540000"/>
            <a:ext cx="5266265" cy="5926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Редакция от 30.08.2022                 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(с изменениями, вступающими в силу с 24.02.2023 г.)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4467" y="3132667"/>
            <a:ext cx="5266266" cy="274320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dirty="0">
                <a:latin typeface="Bookman Old Style" panose="02050604050505020204" pitchFamily="18" charset="0"/>
              </a:rPr>
              <a:t>"</a:t>
            </a:r>
            <a:r>
              <a:rPr lang="ru-RU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12. Ребенок, в том числе усыновленный (удочеренный) или находящийся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семью, имеет право преимущественного приема на обучение по основным общеобразовательным программам в государственную или муниципальную образовательную организацию, в которой обучаются его брат и (или) сестра (полнородные и </a:t>
            </a:r>
            <a:r>
              <a:rPr lang="ru-RU" sz="12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неполнородные</a:t>
            </a:r>
            <a:r>
              <a:rPr lang="ru-RU" sz="1200" dirty="0">
                <a:solidFill>
                  <a:srgbClr val="FF0000"/>
                </a:solidFill>
                <a:latin typeface="Bookman Old Style" panose="02050604050505020204" pitchFamily="18" charset="0"/>
              </a:rPr>
              <a:t>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ребенка, за исключением случаев, предусмотренных частями 5 и 6 статьи 67 Федерального закона</a:t>
            </a:r>
          </a:p>
          <a:p>
            <a:pPr marL="0" indent="0" algn="just">
              <a:buNone/>
            </a:pPr>
            <a:endParaRPr lang="ru-RU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8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8872" y="906088"/>
            <a:ext cx="6849687" cy="14962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Категории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граждан, которые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имеют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право внеочередного, первоочередного или преимущественного приема на обучение в школу.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" y="906088"/>
            <a:ext cx="3882043" cy="4796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0" name="Стрелка вправо 9"/>
          <p:cNvSpPr/>
          <p:nvPr/>
        </p:nvSpPr>
        <p:spPr>
          <a:xfrm>
            <a:off x="5561215" y="2967644"/>
            <a:ext cx="1037748" cy="675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16" y="3643468"/>
            <a:ext cx="1037748" cy="8038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36" y="4447309"/>
            <a:ext cx="1005927" cy="7730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622" y="2967643"/>
            <a:ext cx="4713316" cy="2252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32719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В локальном акте 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правилах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приема отражаются следующие вопросы: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95401" y="2443941"/>
            <a:ext cx="9660774" cy="35994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>
              <a:lnSpc>
                <a:spcPct val="120000"/>
              </a:lnSpc>
            </a:pP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Организация приема на обучение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</a:rPr>
              <a:t>Порядок </a:t>
            </a: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зачисления на обучение по основным общеобразовательным программам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</a:rPr>
              <a:t>Порядок </a:t>
            </a: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зачисления на обучение по дополнительным общеобразовательным программам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</a:rPr>
              <a:t>Порядок </a:t>
            </a: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приема на обучение в порядке перевода из другой организации.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</a:rPr>
              <a:t>Ознакомление </a:t>
            </a: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родителей (законных представителей) поступающих с документацией образовательной организации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</a:rPr>
              <a:t>Регистрация </a:t>
            </a: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приема документов. Выдача уведомления (расписки), подтверждающих прием документов</a:t>
            </a:r>
          </a:p>
          <a:p>
            <a:pPr>
              <a:lnSpc>
                <a:spcPct val="120000"/>
              </a:lnSpc>
            </a:pPr>
            <a:endParaRPr lang="ru-RU" sz="6400" dirty="0"/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68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154" y="907318"/>
            <a:ext cx="9601196" cy="130386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КОМПЕТЕНЦИЯ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ОБРАЗОВАТЕЛЬНОЙ ОРГАНИЗАЦИИ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пункт </a:t>
            </a:r>
            <a:r>
              <a:rPr lang="ru-RU" dirty="0">
                <a:latin typeface="Bookman Old Style" panose="02050604050505020204" pitchFamily="18" charset="0"/>
              </a:rPr>
              <a:t>1 части 3 </a:t>
            </a:r>
            <a:r>
              <a:rPr lang="ru-RU" dirty="0" smtClean="0">
                <a:latin typeface="Bookman Old Style" panose="02050604050505020204" pitchFamily="18" charset="0"/>
              </a:rPr>
              <a:t>статьи 28 </a:t>
            </a:r>
            <a:r>
              <a:rPr lang="ru-RU" dirty="0">
                <a:latin typeface="Bookman Old Style" panose="02050604050505020204" pitchFamily="18" charset="0"/>
              </a:rPr>
              <a:t>Федерального </a:t>
            </a:r>
            <a:r>
              <a:rPr lang="ru-RU" dirty="0" smtClean="0">
                <a:latin typeface="Bookman Old Style" panose="02050604050505020204" pitchFamily="18" charset="0"/>
              </a:rPr>
              <a:t>закона </a:t>
            </a:r>
            <a:r>
              <a:rPr lang="ru-RU" dirty="0">
                <a:latin typeface="Bookman Old Style" panose="02050604050505020204" pitchFamily="18" charset="0"/>
              </a:rPr>
              <a:t>от </a:t>
            </a:r>
            <a:r>
              <a:rPr lang="ru-RU" dirty="0" smtClean="0">
                <a:latin typeface="Bookman Old Style" panose="02050604050505020204" pitchFamily="18" charset="0"/>
              </a:rPr>
              <a:t> 29.12.2012 </a:t>
            </a:r>
            <a:r>
              <a:rPr lang="ru-RU" dirty="0">
                <a:latin typeface="Bookman Old Style" panose="02050604050505020204" pitchFamily="18" charset="0"/>
              </a:rPr>
              <a:t>№ 273 </a:t>
            </a:r>
            <a:r>
              <a:rPr lang="ru-RU" dirty="0" smtClean="0">
                <a:latin typeface="Bookman Old Style" panose="02050604050505020204" pitchFamily="18" charset="0"/>
              </a:rPr>
              <a:t>ФЗ  «Об </a:t>
            </a:r>
            <a:r>
              <a:rPr lang="ru-RU" dirty="0">
                <a:latin typeface="Bookman Old Style" panose="02050604050505020204" pitchFamily="18" charset="0"/>
              </a:rPr>
              <a:t>образовании в Российской </a:t>
            </a:r>
            <a:r>
              <a:rPr lang="ru-RU" dirty="0" smtClean="0">
                <a:latin typeface="Bookman Old Style" panose="02050604050505020204" pitchFamily="18" charset="0"/>
              </a:rPr>
              <a:t>Федерации»</a:t>
            </a:r>
          </a:p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разработка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 принятие </a:t>
            </a:r>
            <a:r>
              <a:rPr lang="ru-RU" dirty="0">
                <a:latin typeface="Bookman Old Style" panose="02050604050505020204" pitchFamily="18" charset="0"/>
              </a:rPr>
              <a:t>правил внутреннего распорядка обучающихся, правил внутреннего трудового распорядка,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иных локальных нормативных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актов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395155" y="3241964"/>
            <a:ext cx="5500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902036" y="4073236"/>
            <a:ext cx="592698" cy="623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77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593" y="982133"/>
            <a:ext cx="10166465" cy="11209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Профилактика нарушений законодательства об образовании при организации приема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обучающихся.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нализ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типовых ошибок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9090" y="2402377"/>
            <a:ext cx="3150525" cy="370747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89615" y="2468880"/>
            <a:ext cx="7082443" cy="36409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В нарушение требований приказа </a:t>
            </a:r>
            <a:r>
              <a:rPr lang="ru-RU" dirty="0" err="1"/>
              <a:t>Минпросвещения</a:t>
            </a:r>
            <a:r>
              <a:rPr lang="ru-RU" dirty="0"/>
              <a:t> России от </a:t>
            </a:r>
            <a:r>
              <a:rPr lang="ru-RU" dirty="0" smtClean="0"/>
              <a:t>  </a:t>
            </a:r>
            <a:r>
              <a:rPr lang="ru-RU" dirty="0"/>
              <a:t>02.09.2020 № 458  в заявлениях родителей: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указываются </a:t>
            </a:r>
            <a:r>
              <a:rPr lang="ru-RU" dirty="0">
                <a:latin typeface="Bookman Old Style" panose="02050604050505020204" pitchFamily="18" charset="0"/>
              </a:rPr>
              <a:t>сведения, не предусмотренные пунктом 24 приказа, а именно затребованы дополнительные сведения (место работы родителей (законных представителей);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	в качестве основания для приема в общеобразовательную организацию у родителей (законных представителей) ребенка затребованы медицинская карта, полис обязательного медицинского страхования;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отсутствует </a:t>
            </a:r>
            <a:r>
              <a:rPr lang="ru-RU" dirty="0">
                <a:latin typeface="Bookman Old Style" panose="02050604050505020204" pitchFamily="18" charset="0"/>
              </a:rPr>
              <a:t>ряд обязательных сведений (место жительства ребенка и его родителей (законных представителей), телефоны родителей (законных представителей);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не </a:t>
            </a:r>
            <a:r>
              <a:rPr lang="ru-RU" dirty="0">
                <a:latin typeface="Bookman Old Style" panose="02050604050505020204" pitchFamily="18" charset="0"/>
              </a:rPr>
              <a:t>указаны сведения о выборе языка образования, родного языка из числа языков народов РФ, в том числе русского языка как родного языка (пункт 24 приказа);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	не подтвержден факт ознакомления родителей (законных представителей) ребенка с правами и обязанностями (Часть 2 статьи 55 Федерального закона от 29 декабря 2012 г. № 273-ФЗ "Об образовании в Российской Федерации")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прием </a:t>
            </a:r>
            <a:r>
              <a:rPr lang="ru-RU" dirty="0">
                <a:latin typeface="Bookman Old Style" panose="02050604050505020204" pitchFamily="18" charset="0"/>
              </a:rPr>
              <a:t>в первый класс ребенка, не достигшего на начало учебного года допустимого законодательством возраста 6 лет 6 месяцев, без согласования с учредителем (пункт 8 приказа);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прилагаемые </a:t>
            </a:r>
            <a:r>
              <a:rPr lang="ru-RU" dirty="0">
                <a:latin typeface="Bookman Old Style" panose="02050604050505020204" pitchFamily="18" charset="0"/>
              </a:rPr>
              <a:t>к заявлению документы не регистрируются в журнале приема заявлений о приеме в образовательную организацию (пункт 29 приказа).</a:t>
            </a:r>
          </a:p>
          <a:p>
            <a:pPr marL="0" indent="0" algn="ctr">
              <a:buNone/>
            </a:pPr>
            <a:r>
              <a:rPr lang="ru-RU" sz="3500" b="1" dirty="0">
                <a:solidFill>
                  <a:srgbClr val="FF0000"/>
                </a:solidFill>
              </a:rPr>
              <a:t>Данные нарушения влекут административную ответственность по части 5 статьи 19.30 КоАП РФ. (Нарушение установленного законодательством об образовании порядка приема в образовательную организацию)</a:t>
            </a:r>
          </a:p>
        </p:txBody>
      </p:sp>
    </p:spTree>
    <p:extLst>
      <p:ext uri="{BB962C8B-B14F-4D97-AF65-F5344CB8AC3E}">
        <p14:creationId xmlns:p14="http://schemas.microsoft.com/office/powerpoint/2010/main" val="13175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Порядок и основания перевода, отчисления и восстановления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5797" y="2623434"/>
            <a:ext cx="9293628" cy="331893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 Частью </a:t>
            </a:r>
            <a:r>
              <a:rPr lang="ru-RU" dirty="0">
                <a:latin typeface="Bookman Old Style" panose="02050604050505020204" pitchFamily="18" charset="0"/>
              </a:rPr>
              <a:t>2 статьи 30 Федерального закона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от </a:t>
            </a:r>
            <a:r>
              <a:rPr lang="ru-RU" dirty="0">
                <a:latin typeface="Bookman Old Style" panose="02050604050505020204" pitchFamily="18" charset="0"/>
              </a:rPr>
              <a:t>29.12.2012 № 273-ФЗ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«Об </a:t>
            </a:r>
            <a:r>
              <a:rPr lang="ru-RU" dirty="0">
                <a:latin typeface="Bookman Old Style" panose="02050604050505020204" pitchFamily="18" charset="0"/>
              </a:rPr>
              <a:t>образовании в Российской </a:t>
            </a:r>
            <a:r>
              <a:rPr lang="ru-RU" dirty="0" smtClean="0">
                <a:latin typeface="Bookman Old Style" panose="02050604050505020204" pitchFamily="18" charset="0"/>
              </a:rPr>
              <a:t>Федерации»</a:t>
            </a:r>
          </a:p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предусмотрено, что образовательная организация принимает локальный акт,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регламентирующий порядок и основания перевода, отчисления и восстановления обучающихся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955964" y="2709947"/>
            <a:ext cx="1485485" cy="1487979"/>
          </a:xfrm>
          <a:prstGeom prst="rightArrow">
            <a:avLst>
              <a:gd name="adj1" fmla="val 50000"/>
              <a:gd name="adj2" fmla="val 55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40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Порядок и основания перевода, отчисления и восстановления обучающихся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ctr">
              <a:buClr>
                <a:srgbClr val="83992A"/>
              </a:buClr>
              <a:buNone/>
            </a:pP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1970" y="2402378"/>
            <a:ext cx="6027004" cy="36326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rgbClr val="C00000"/>
                </a:solidFill>
              </a:rPr>
              <a:t>Настоящий локальный акт разрабатывается в соответствии с 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Федеральным законом от 29.12.2012 №273-ФЗ «Об образовании в Российской Федерации» (статья 57), 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Порядком и условиями осуществления перевода обучающихся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утвержденными приказом </a:t>
            </a:r>
            <a:r>
              <a:rPr lang="ru-RU" b="1" dirty="0" err="1">
                <a:latin typeface="Bookman Old Style" panose="02050604050505020204" pitchFamily="18" charset="0"/>
              </a:rPr>
              <a:t>Минобрнауки</a:t>
            </a:r>
            <a:r>
              <a:rPr lang="ru-RU" b="1" dirty="0">
                <a:latin typeface="Bookman Old Style" panose="02050604050505020204" pitchFamily="18" charset="0"/>
              </a:rPr>
              <a:t> от 12.03.2014 №177, 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приказом Министерства просвещения Российской Федерации от 02 сентября 2020 г. № 458 «Об утверждении Порядка приема на обучение по образовательным программам начального общего, основного общего и среднего общего образования»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34" y="2658532"/>
            <a:ext cx="3576570" cy="33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5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В локальном акте о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порядке и основаниях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перевода, отчисления и восстановления обучающихся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отражаются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следующие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вопросы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                      Основания изменения образовательных отношений</a:t>
            </a:r>
          </a:p>
          <a:p>
            <a:pPr marL="0" indent="0">
              <a:buNone/>
            </a:pPr>
            <a:r>
              <a:rPr lang="ru-RU" sz="1800" dirty="0" smtClean="0"/>
              <a:t>             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Оформление изменений образовательных отношений</a:t>
            </a:r>
          </a:p>
          <a:p>
            <a:pPr algn="ctr"/>
            <a:r>
              <a:rPr lang="ru-RU" sz="1800" dirty="0"/>
              <a:t> </a:t>
            </a:r>
            <a:r>
              <a:rPr lang="ru-RU" sz="1800" dirty="0" smtClean="0"/>
              <a:t>       Права </a:t>
            </a:r>
            <a:r>
              <a:rPr lang="ru-RU" sz="1800" dirty="0"/>
              <a:t>и обязанности </a:t>
            </a:r>
            <a:r>
              <a:rPr lang="ru-RU" sz="1800" dirty="0" smtClean="0"/>
              <a:t>обучающихся, </a:t>
            </a:r>
            <a:r>
              <a:rPr lang="ru-RU" sz="1800" dirty="0"/>
              <a:t>предусмотренные </a:t>
            </a:r>
            <a:r>
              <a:rPr lang="ru-RU" sz="1800" dirty="0" smtClean="0"/>
              <a:t>законодательством  </a:t>
            </a:r>
            <a:r>
              <a:rPr lang="ru-RU" sz="1800" dirty="0"/>
              <a:t>об </a:t>
            </a:r>
            <a:r>
              <a:rPr lang="ru-RU" sz="1800" dirty="0" smtClean="0"/>
              <a:t> образовании, при изменении образовательных отношений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Перевод </a:t>
            </a:r>
            <a:r>
              <a:rPr lang="ru-RU" sz="1800" dirty="0"/>
              <a:t>обучающихся </a:t>
            </a:r>
            <a:r>
              <a:rPr lang="ru-RU" sz="1800" dirty="0" smtClean="0"/>
              <a:t>в другие организации</a:t>
            </a:r>
          </a:p>
          <a:p>
            <a:pPr marL="0" indent="0">
              <a:buNone/>
            </a:pPr>
            <a:r>
              <a:rPr lang="ru-RU" sz="1800" dirty="0" smtClean="0"/>
              <a:t>                       Отчисление из образовательной организации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Восстановление в школе</a:t>
            </a:r>
            <a:endParaRPr lang="ru-RU" sz="1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295401" y="25569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79" y="3160559"/>
            <a:ext cx="955130" cy="542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679" y="3738248"/>
            <a:ext cx="994476" cy="478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399834"/>
            <a:ext cx="1017755" cy="51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1" y="4987636"/>
            <a:ext cx="1017754" cy="6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5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Типовые ошибки при переводе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4791"/>
            <a:ext cx="9601196" cy="33189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             </a:t>
            </a:r>
            <a:r>
              <a:rPr lang="ru-RU" sz="1800" b="1" dirty="0" smtClean="0"/>
              <a:t>в нарушение пункта 6  приказа Министерства образования и  науки РФ от 12.03.2014 №177 в заявлении совершеннолетнего обучающегося или родителей (законных представителей) несовершеннолетнего обучающегося </a:t>
            </a:r>
            <a:r>
              <a:rPr lang="ru-RU" sz="1800" b="1" dirty="0" smtClean="0">
                <a:solidFill>
                  <a:srgbClr val="FF0000"/>
                </a:solidFill>
              </a:rPr>
              <a:t>не указаны </a:t>
            </a:r>
            <a:r>
              <a:rPr lang="ru-RU" sz="1800" b="1" dirty="0" smtClean="0"/>
              <a:t>дата рождения, отчество (при наличии), наименование принимающей организации, наименование населенного пункта;</a:t>
            </a:r>
          </a:p>
          <a:p>
            <a:pPr marL="0" indent="0">
              <a:buNone/>
            </a:pPr>
            <a:r>
              <a:rPr lang="ru-RU" sz="1800" b="1" dirty="0" smtClean="0"/>
              <a:t>                   в нарушение </a:t>
            </a:r>
            <a:r>
              <a:rPr lang="ru-RU" sz="1800" b="1" dirty="0"/>
              <a:t>пунктов 7,11приказа Министерства образования и  науки РФ от 12.03.2014 №177 </a:t>
            </a:r>
            <a:r>
              <a:rPr lang="ru-RU" sz="1800" b="1" dirty="0" smtClean="0">
                <a:solidFill>
                  <a:srgbClr val="FF0000"/>
                </a:solidFill>
              </a:rPr>
              <a:t>не соблюдаются сроки издания приказов</a:t>
            </a:r>
            <a:r>
              <a:rPr lang="ru-RU" sz="1800" b="1" dirty="0" smtClean="0"/>
              <a:t>:</a:t>
            </a:r>
          </a:p>
          <a:p>
            <a:pPr marL="0" indent="0" algn="ctr">
              <a:buNone/>
            </a:pPr>
            <a:r>
              <a:rPr lang="ru-RU" sz="1800" b="1" dirty="0" smtClean="0"/>
              <a:t>А)  издание приказа исходной организацией об отчислении обучающегося (издается в течение трех рабочих дней с даты поступления заявления);</a:t>
            </a:r>
          </a:p>
          <a:p>
            <a:pPr marL="0" indent="0" algn="ctr">
              <a:buNone/>
            </a:pPr>
            <a:r>
              <a:rPr lang="ru-RU" sz="1800" b="1" dirty="0" smtClean="0"/>
              <a:t>Б)  издание приказа принимающей организацией (издается в течение трех рабочих дней после приема заявления и документов)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482160" y="2554791"/>
            <a:ext cx="895280" cy="412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482160" y="3782291"/>
            <a:ext cx="895280" cy="43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47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0" y="982132"/>
            <a:ext cx="4832670" cy="14867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Правила внутреннего трудового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распорядка организации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360" y="982132"/>
            <a:ext cx="4579303" cy="482846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0" y="2967644"/>
            <a:ext cx="4832670" cy="290822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Разработка и принятие Правил внутреннего трудового распорядка </a:t>
            </a:r>
            <a:r>
              <a:rPr lang="ru-RU" dirty="0" smtClean="0">
                <a:latin typeface="Bookman Old Style" panose="02050604050505020204" pitchFamily="18" charset="0"/>
              </a:rPr>
              <a:t>также отнесено </a:t>
            </a:r>
            <a:r>
              <a:rPr lang="ru-RU" dirty="0">
                <a:latin typeface="Bookman Old Style" panose="02050604050505020204" pitchFamily="18" charset="0"/>
              </a:rPr>
              <a:t>к </a:t>
            </a:r>
            <a:r>
              <a:rPr lang="ru-RU" dirty="0" smtClean="0">
                <a:latin typeface="Bookman Old Style" panose="02050604050505020204" pitchFamily="18" charset="0"/>
              </a:rPr>
              <a:t>компетенции </a:t>
            </a:r>
            <a:r>
              <a:rPr lang="ru-RU" dirty="0">
                <a:latin typeface="Bookman Old Style" panose="02050604050505020204" pitchFamily="18" charset="0"/>
              </a:rPr>
              <a:t>образовательной организации.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Правила внутреннего трудового распорядка должны быть в любой организации, поскольку многие вопросы трудовых отношений должны быть урегулированы именно такими правилами в силу положений Трудового кодекса РФ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24578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Обязательные разделы Правил внутреннего трудового распорядка образовательной организации (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ч. 4 ст. 189 ТК РФ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)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2" y="2477193"/>
            <a:ext cx="4395785" cy="326241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1)	</a:t>
            </a:r>
            <a:r>
              <a:rPr lang="ru-RU" sz="2600" b="1" dirty="0"/>
              <a:t>порядок приема работников;</a:t>
            </a:r>
          </a:p>
          <a:p>
            <a:pPr marL="0" indent="0">
              <a:buNone/>
            </a:pPr>
            <a:r>
              <a:rPr lang="ru-RU" sz="2600" b="1" dirty="0"/>
              <a:t>2)	порядок увольнения работников;</a:t>
            </a:r>
          </a:p>
          <a:p>
            <a:pPr marL="0" indent="0">
              <a:buNone/>
            </a:pPr>
            <a:r>
              <a:rPr lang="ru-RU" sz="2600" b="1" dirty="0"/>
              <a:t>3)	основные права работника и работодателя;</a:t>
            </a:r>
          </a:p>
          <a:p>
            <a:pPr marL="0" indent="0">
              <a:buNone/>
            </a:pPr>
            <a:r>
              <a:rPr lang="ru-RU" sz="2600" b="1" dirty="0"/>
              <a:t>4)	основные обязанности работника и работодателя;</a:t>
            </a:r>
          </a:p>
          <a:p>
            <a:pPr marL="0" indent="0">
              <a:buNone/>
            </a:pPr>
            <a:r>
              <a:rPr lang="ru-RU" sz="2600" b="1" dirty="0"/>
              <a:t>5)	ответственность работника и работодателя;</a:t>
            </a:r>
          </a:p>
          <a:p>
            <a:pPr marL="0" indent="0">
              <a:buNone/>
            </a:pPr>
            <a:r>
              <a:rPr lang="ru-RU" sz="2600" b="1" dirty="0"/>
              <a:t>6)	режим работы;</a:t>
            </a:r>
          </a:p>
          <a:p>
            <a:pPr marL="0" indent="0">
              <a:buNone/>
            </a:pPr>
            <a:r>
              <a:rPr lang="ru-RU" sz="2600" b="1" dirty="0"/>
              <a:t>7)	время отдыха;</a:t>
            </a:r>
          </a:p>
          <a:p>
            <a:pPr marL="0" indent="0">
              <a:buNone/>
            </a:pPr>
            <a:r>
              <a:rPr lang="ru-RU" sz="2600" b="1" dirty="0"/>
              <a:t>8)	меры поощрения работников;</a:t>
            </a:r>
          </a:p>
          <a:p>
            <a:pPr marL="0" indent="0">
              <a:buNone/>
            </a:pPr>
            <a:r>
              <a:rPr lang="ru-RU" sz="2600" b="1" dirty="0"/>
              <a:t>9)	взыскания к работникам.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2477193"/>
            <a:ext cx="4814453" cy="33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10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4" y="1172682"/>
            <a:ext cx="4314306" cy="4462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Возможно </a:t>
            </a:r>
            <a:r>
              <a:rPr lang="ru-RU" dirty="0" smtClean="0">
                <a:latin typeface="Bookman Old Style" panose="02050604050505020204" pitchFamily="18" charset="0"/>
              </a:rPr>
              <a:t>включение </a:t>
            </a:r>
            <a:r>
              <a:rPr lang="ru-RU" dirty="0">
                <a:latin typeface="Bookman Old Style" panose="02050604050505020204" pitchFamily="18" charset="0"/>
              </a:rPr>
              <a:t>в Правила </a:t>
            </a:r>
            <a:r>
              <a:rPr lang="ru-RU" dirty="0" smtClean="0">
                <a:latin typeface="Bookman Old Style" panose="02050604050505020204" pitchFamily="18" charset="0"/>
              </a:rPr>
              <a:t>трудового распорядка и иных разделов, </a:t>
            </a:r>
            <a:r>
              <a:rPr lang="ru-RU" dirty="0">
                <a:latin typeface="Bookman Old Style" panose="02050604050505020204" pitchFamily="18" charset="0"/>
              </a:rPr>
              <a:t>которые характерны для 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организации и позволят 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урегулировать трудовые отношения (ч. 4 ст. 189 ТК РФ). </a:t>
            </a:r>
          </a:p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Самое главное - </a:t>
            </a:r>
            <a:r>
              <a:rPr lang="ru-RU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они не должны ухудшать положения работников по сравнению с установленным в нормативных правовых актах, коллективном договоре, соглашениях.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Иначе </a:t>
            </a:r>
            <a:r>
              <a:rPr lang="ru-RU" sz="2000" dirty="0">
                <a:latin typeface="Bookman Old Style" panose="02050604050505020204" pitchFamily="18" charset="0"/>
              </a:rPr>
              <a:t>такие положения </a:t>
            </a:r>
            <a:r>
              <a:rPr lang="ru-RU" dirty="0">
                <a:latin typeface="Bookman Old Style" panose="02050604050505020204" pitchFamily="18" charset="0"/>
              </a:rPr>
              <a:t>Правил нельзя применять </a:t>
            </a:r>
            <a:r>
              <a:rPr lang="ru-RU" dirty="0" smtClean="0">
                <a:latin typeface="Bookman Old Style" panose="02050604050505020204" pitchFamily="18" charset="0"/>
              </a:rPr>
              <a:t>                           (</a:t>
            </a:r>
            <a:r>
              <a:rPr lang="ru-RU" dirty="0">
                <a:latin typeface="Bookman Old Style" panose="02050604050505020204" pitchFamily="18" charset="0"/>
              </a:rPr>
              <a:t>ч. 4 ст. 8 ТК РФ).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97775"/>
            <a:ext cx="5827222" cy="50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55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113904"/>
            <a:ext cx="5255030" cy="11804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Раздел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«Основные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обязанности работника 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работодателя»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2435629"/>
            <a:ext cx="5255030" cy="330015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Основные обязанности работника и работодателя, так же как и их права, закреплены в ч. 2 ст. 21, ч. 2 ст. 22 ТК РФ.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Вы можете продублировать как все нормы об обязанностях работника и работодателя, так и некоторые из них, указав, что все остальное перечислено в приведенных нормах.</a:t>
            </a:r>
          </a:p>
          <a:p>
            <a:r>
              <a:rPr lang="ru-RU" dirty="0">
                <a:latin typeface="Bookman Old Style" panose="02050604050505020204" pitchFamily="18" charset="0"/>
              </a:rPr>
              <a:t>С учетом специфики вашей организации дополнительно вы можете включить и другие обязанности работника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855" r="20855"/>
          <a:stretch>
            <a:fillRect/>
          </a:stretch>
        </p:blipFill>
        <p:spPr>
          <a:xfrm>
            <a:off x="6974378" y="1113904"/>
            <a:ext cx="4322617" cy="46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76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864524"/>
            <a:ext cx="9598150" cy="14214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Приказ </a:t>
            </a:r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Минпросвещения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 России от 21.07.2022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№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582</a:t>
            </a:r>
            <a:b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«Об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утверждении перечня документации, подготовка которой осуществляется педагогическими работниками при реализации основных общеобразовательных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программ»</a:t>
            </a:r>
            <a:r>
              <a:rPr lang="ru-RU" sz="1600" dirty="0">
                <a:latin typeface="Bookman Old Style" panose="02050604050505020204" pitchFamily="18" charset="0"/>
              </a:rPr>
              <a:t/>
            </a:r>
            <a:br>
              <a:rPr lang="ru-RU" sz="1600" dirty="0">
                <a:latin typeface="Bookman Old Style" panose="02050604050505020204" pitchFamily="18" charset="0"/>
              </a:rPr>
            </a:b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7" y="2477193"/>
            <a:ext cx="6440702" cy="354122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ПЕРЕЧЕНЬ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ДОКУМЕНТАЦИИ, ПОДГОТОВКА КОТОРОЙ ОСУЩЕСТВЛЯЕТСЯ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ПЕДАГОГИЧЕСКИМИ РАБОТНИКАМИ ПРИ РЕАЛИЗАЦИИ ОСНОВНЫХ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ОБЩЕОБРАЗОВАТЕЛЬНЫХ ПРОГРАММ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500" dirty="0">
                <a:latin typeface="Bookman Old Style" panose="02050604050505020204" pitchFamily="18" charset="0"/>
              </a:rPr>
              <a:t>1. Рабочая программа учебного предмета, учебного курса (в том числе внеурочной деятельности), учебного модуля.</a:t>
            </a:r>
          </a:p>
          <a:p>
            <a:pPr marL="0" indent="0">
              <a:buNone/>
            </a:pPr>
            <a:r>
              <a:rPr lang="ru-RU" sz="2500" dirty="0">
                <a:latin typeface="Bookman Old Style" panose="02050604050505020204" pitchFamily="18" charset="0"/>
              </a:rPr>
              <a:t>2. Журнал учета успеваемости.</a:t>
            </a:r>
          </a:p>
          <a:p>
            <a:pPr marL="0" indent="0">
              <a:buNone/>
            </a:pPr>
            <a:r>
              <a:rPr lang="ru-RU" sz="2500" dirty="0">
                <a:latin typeface="Bookman Old Style" panose="02050604050505020204" pitchFamily="18" charset="0"/>
              </a:rPr>
              <a:t>3. Журнал внеурочной деятельности (для педагогических работников, осуществляющих внеурочную деятельность).</a:t>
            </a:r>
          </a:p>
          <a:p>
            <a:pPr marL="0" indent="0">
              <a:buNone/>
            </a:pPr>
            <a:r>
              <a:rPr lang="ru-RU" sz="2500" dirty="0">
                <a:latin typeface="Bookman Old Style" panose="02050604050505020204" pitchFamily="18" charset="0"/>
              </a:rPr>
              <a:t>4. План воспитательной работы (для педагогических работников, осуществляющих функции классного руководства).</a:t>
            </a:r>
          </a:p>
          <a:p>
            <a:pPr marL="0" indent="0">
              <a:buNone/>
            </a:pPr>
            <a:r>
              <a:rPr lang="ru-RU" sz="2500" dirty="0">
                <a:latin typeface="Bookman Old Style" panose="02050604050505020204" pitchFamily="18" charset="0"/>
              </a:rPr>
              <a:t>5. Характеристика на обучающегося (по запросу).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3927" y="2477193"/>
            <a:ext cx="4588626" cy="33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154" y="907318"/>
            <a:ext cx="9601196" cy="130386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Локальные нормативные акты, содержащие нормы, регулирующие образовательные отношения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419004"/>
            <a:ext cx="9700949" cy="374072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dirty="0">
                <a:latin typeface="Bookman Old Style" panose="02050604050505020204" pitchFamily="18" charset="0"/>
              </a:rPr>
              <a:t>ч</a:t>
            </a:r>
            <a:r>
              <a:rPr lang="ru-RU" sz="9600" dirty="0" smtClean="0">
                <a:latin typeface="Bookman Old Style" panose="02050604050505020204" pitchFamily="18" charset="0"/>
              </a:rPr>
              <a:t>асти 2, 3 статьи </a:t>
            </a:r>
            <a:r>
              <a:rPr lang="ru-RU" sz="9600" dirty="0">
                <a:latin typeface="Bookman Old Style" panose="02050604050505020204" pitchFamily="18" charset="0"/>
              </a:rPr>
              <a:t>28 Федерального закона от 29.12.2012 № 273 ФЗ  «Об образовании в Российской Федерации» </a:t>
            </a:r>
          </a:p>
          <a:p>
            <a:pPr marL="0" indent="0" algn="ctr">
              <a:buNone/>
            </a:pPr>
            <a:r>
              <a:rPr lang="ru-RU" sz="49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о</a:t>
            </a:r>
            <a:r>
              <a:rPr lang="ru-RU" sz="490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бразовательная </a:t>
            </a:r>
            <a:r>
              <a:rPr lang="ru-RU" sz="49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организация принимает локальные нормативные акты по основным вопросам организации и осуществления образовательной деятельности, в том числе </a:t>
            </a:r>
            <a:r>
              <a:rPr lang="ru-RU" sz="490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регламентирующие: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72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правила приема обучающихся</a:t>
            </a:r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72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режим занятий обучающихся, </a:t>
            </a:r>
            <a:endParaRPr lang="ru-RU" sz="7200" dirty="0" smtClean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формы</a:t>
            </a:r>
            <a:r>
              <a:rPr lang="ru-RU" sz="72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, периодичность и порядок текущего контроля успеваемости и промежуточной аттестации обучающихся</a:t>
            </a:r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72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порядок и основания перевода, отчисления и восстановления обучающихся, </a:t>
            </a:r>
            <a:endParaRPr lang="ru-RU" sz="7200" dirty="0" smtClean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порядок </a:t>
            </a:r>
            <a:r>
              <a:rPr lang="ru-RU" sz="72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обучающихся.</a:t>
            </a:r>
          </a:p>
          <a:p>
            <a:pPr marL="0" indent="0" algn="ctr">
              <a:buNone/>
            </a:pPr>
            <a:endParaRPr lang="ru-RU" sz="2900" dirty="0" smtClean="0">
              <a:latin typeface="Bookman Old Style" panose="020506040505050202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395155" y="3308464"/>
            <a:ext cx="1414548" cy="731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79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Не допускается превышение документационной нагрузки педагога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468880"/>
            <a:ext cx="4718050" cy="331035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 </a:t>
            </a:r>
            <a:r>
              <a:rPr lang="ru-RU" sz="1600" dirty="0" smtClean="0">
                <a:latin typeface="Bookman Old Style" panose="02050604050505020204" pitchFamily="18" charset="0"/>
              </a:rPr>
              <a:t>Правила внутреннего  трудового распорядка</a:t>
            </a:r>
          </a:p>
          <a:p>
            <a:pPr marL="0" indent="0" algn="ctr">
              <a:buNone/>
            </a:pPr>
            <a:r>
              <a:rPr lang="ru-RU" sz="1600" dirty="0" smtClean="0">
                <a:latin typeface="Bookman Old Style" panose="02050604050505020204" pitchFamily="18" charset="0"/>
              </a:rPr>
              <a:t>Коллективный договор</a:t>
            </a:r>
          </a:p>
          <a:p>
            <a:pPr marL="0" indent="0" algn="ctr">
              <a:buNone/>
            </a:pPr>
            <a:endParaRPr lang="ru-RU" sz="160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Bookman Old Style" panose="02050604050505020204" pitchFamily="18" charset="0"/>
              </a:rPr>
              <a:t>Должностные инструкции </a:t>
            </a:r>
          </a:p>
          <a:p>
            <a:pPr marL="0" indent="0" algn="r">
              <a:buNone/>
            </a:pPr>
            <a:r>
              <a:rPr lang="ru-RU" sz="1600" dirty="0" smtClean="0">
                <a:latin typeface="Bookman Old Style" panose="02050604050505020204" pitchFamily="18" charset="0"/>
              </a:rPr>
              <a:t>      педагогов, классного руководителя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11" y="847897"/>
            <a:ext cx="1163782" cy="143810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6181344" y="2560320"/>
            <a:ext cx="978408" cy="617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181344" y="3258589"/>
            <a:ext cx="1039922" cy="623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181344" y="3959352"/>
            <a:ext cx="1039922" cy="617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36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353" y="2557463"/>
            <a:ext cx="9425245" cy="35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1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875811"/>
            <a:ext cx="9601198" cy="7128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римерный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перечень локальных актов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в общеобразовательной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организации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47651" y="1745674"/>
            <a:ext cx="6558742" cy="41301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lvl="0" indent="0" algn="just">
              <a:buClr>
                <a:srgbClr val="83992A"/>
              </a:buClr>
              <a:buNone/>
            </a:pP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Museo Sans Cyrl 300"/>
              </a:rPr>
              <a:t>1.Документ о языке, языках </a:t>
            </a:r>
            <a:r>
              <a:rPr lang="ru-RU" sz="1100" i="1" dirty="0" smtClean="0">
                <a:solidFill>
                  <a:srgbClr val="C00000"/>
                </a:solidFill>
                <a:latin typeface="Museo Sans Cyrl 300"/>
              </a:rPr>
              <a:t>образования(часть </a:t>
            </a:r>
            <a:r>
              <a:rPr lang="ru-RU" sz="1100" i="1" dirty="0">
                <a:solidFill>
                  <a:srgbClr val="C00000"/>
                </a:solidFill>
                <a:latin typeface="Museo Sans Cyrl 300"/>
              </a:rPr>
              <a:t>6 статьи 14 Федерального закона «Об образовании в Российской Федерации</a:t>
            </a:r>
            <a:r>
              <a:rPr lang="ru-RU" sz="1100" i="1" dirty="0" smtClean="0">
                <a:solidFill>
                  <a:srgbClr val="C00000"/>
                </a:solidFill>
                <a:latin typeface="Museo Sans Cyrl 300"/>
              </a:rPr>
              <a:t>»)</a:t>
            </a:r>
            <a:endParaRPr lang="ru-RU" sz="1100" i="1" dirty="0">
              <a:solidFill>
                <a:srgbClr val="C00000"/>
              </a:solidFill>
              <a:latin typeface="Museo Sans Cyrl 30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 smtClean="0">
                <a:latin typeface="Museo Sans Cyrl 300"/>
              </a:rPr>
              <a:t>2.</a:t>
            </a:r>
            <a:r>
              <a:rPr lang="ru-RU" sz="1400" dirty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 Правила внутреннего распорядка обучающихся образовательной </a:t>
            </a:r>
            <a:r>
              <a:rPr lang="ru-RU" sz="1400" dirty="0" smtClean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</a:t>
            </a:r>
            <a:r>
              <a:rPr lang="ru-RU" sz="1400" i="1" dirty="0" smtClean="0">
                <a:solidFill>
                  <a:srgbClr val="C00000"/>
                </a:solidFill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(пункт </a:t>
            </a:r>
            <a:r>
              <a:rPr lang="ru-RU" sz="1400" i="1" dirty="0">
                <a:solidFill>
                  <a:srgbClr val="C00000"/>
                </a:solidFill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1 части 3 статьи 28, часть 4 статьи 43, подп. «д» пункта 2 части 2 статьи 29 Федерального закона «Об образовании в Российской Федерации</a:t>
            </a:r>
            <a:r>
              <a:rPr lang="ru-RU" sz="1400" i="1" dirty="0" smtClean="0">
                <a:solidFill>
                  <a:srgbClr val="C00000"/>
                </a:solidFill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1400" i="1" dirty="0">
              <a:solidFill>
                <a:srgbClr val="C00000"/>
              </a:solidFill>
              <a:latin typeface="Museo Sans Cyrl 3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 smtClean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1400" dirty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 Правила внутреннего трудового распорядка образовательной </a:t>
            </a:r>
            <a:r>
              <a:rPr lang="ru-RU" sz="1400" dirty="0" smtClean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</a:t>
            </a:r>
            <a:r>
              <a:rPr lang="ru-RU" sz="1100" i="1" dirty="0" smtClean="0">
                <a:solidFill>
                  <a:srgbClr val="C00000"/>
                </a:solidFill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(пункт </a:t>
            </a:r>
            <a:r>
              <a:rPr lang="ru-RU" sz="1100" i="1" dirty="0">
                <a:solidFill>
                  <a:srgbClr val="C00000"/>
                </a:solidFill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1 части 3 статьи 28, часть 7 статьи 47, часть 3 статьи 52  Федерального закона «Об образовании в Российской Федерации»; статьи 15, 189 и иные Трудового кодекса Российской </a:t>
            </a:r>
            <a:r>
              <a:rPr lang="ru-RU" sz="1100" i="1" dirty="0" smtClean="0">
                <a:solidFill>
                  <a:srgbClr val="C00000"/>
                </a:solidFill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Федерации)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 smtClean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1400" dirty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 Правила приема обучающихся образовательной организации на образовательные </a:t>
            </a:r>
            <a:r>
              <a:rPr lang="ru-RU" sz="1400" dirty="0" smtClean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5. Документы, регламентирующие текущий контроль успеваемости, промежуточную аттестацию обучающихся образовательной организации, установление их форм, периодичности и порядка проведения, а также сроки ликвидации академической задолженности </a:t>
            </a:r>
            <a:r>
              <a:rPr lang="ru-RU" sz="1400" dirty="0" smtClean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6. Коллективный </a:t>
            </a:r>
            <a:r>
              <a:rPr lang="ru-RU" sz="1400" dirty="0" smtClean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договор (</a:t>
            </a:r>
            <a:r>
              <a:rPr lang="ru-RU" sz="1200" i="1" dirty="0" smtClean="0">
                <a:solidFill>
                  <a:srgbClr val="C00000"/>
                </a:solidFill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подпункт </a:t>
            </a:r>
            <a:r>
              <a:rPr lang="ru-RU" sz="1200" i="1" dirty="0">
                <a:solidFill>
                  <a:srgbClr val="C00000"/>
                </a:solidFill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«д» пункта 3 части 2 статьи 29, часть 7 статьи 47  Федерального закона «Об образовании в Российской Федерации»; статья 40 Трудового кодекса Российской </a:t>
            </a:r>
            <a:r>
              <a:rPr lang="ru-RU" sz="1200" i="1" dirty="0" smtClean="0">
                <a:solidFill>
                  <a:srgbClr val="C00000"/>
                </a:solidFill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Федерации)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latin typeface="Museo Sans Cyrl 300"/>
                <a:ea typeface="Calibri" panose="020F0502020204030204" pitchFamily="34" charset="0"/>
                <a:cs typeface="Times New Roman" panose="02020603050405020304" pitchFamily="18" charset="0"/>
              </a:rPr>
              <a:t>7. Режим занятий обучающихся в образовательной организации</a:t>
            </a:r>
            <a:endParaRPr lang="ru-RU" sz="1400" dirty="0" smtClean="0">
              <a:latin typeface="Museo Sans Cyrl 3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678585" y="1828800"/>
            <a:ext cx="3218013" cy="404706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Локальные акты, обязательные для разработки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7159568" y="3547671"/>
            <a:ext cx="1088505" cy="60932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199417" y="1422400"/>
            <a:ext cx="2447636" cy="1219603"/>
          </a:xfrm>
          <a:prstGeom prst="downArrow">
            <a:avLst>
              <a:gd name="adj1" fmla="val 50000"/>
              <a:gd name="adj2" fmla="val 5188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36 локальных актов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781471" y="4064528"/>
            <a:ext cx="2115127" cy="8583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21 локальный акт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3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45" y="775855"/>
            <a:ext cx="9843653" cy="11268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Примерный перечень локальных актов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в общеобразовательной организации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2944" y="2013528"/>
            <a:ext cx="7333674" cy="38623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Museo Sans Cyrl 300"/>
              </a:rPr>
              <a:t>8.Документы</a:t>
            </a:r>
            <a:r>
              <a:rPr lang="ru-RU" sz="1200" dirty="0">
                <a:latin typeface="Museo Sans Cyrl 300"/>
              </a:rPr>
              <a:t>, регламентирующие порядок и основания перевода, отчисления и восстановления </a:t>
            </a:r>
            <a:r>
              <a:rPr lang="ru-RU" sz="1200" dirty="0" smtClean="0">
                <a:latin typeface="Museo Sans Cyrl 300"/>
              </a:rPr>
              <a:t>обучающихся</a:t>
            </a:r>
          </a:p>
          <a:p>
            <a:pPr marL="0" indent="0" algn="just">
              <a:buNone/>
            </a:pPr>
            <a:r>
              <a:rPr lang="ru-RU" sz="1200" dirty="0">
                <a:latin typeface="Museo Sans Cyrl 300"/>
              </a:rPr>
              <a:t>9. Документы, регламентирующие порядок оформления возникновения, изменения и прекращения отношений между образовательной организацией и </a:t>
            </a:r>
            <a:r>
              <a:rPr lang="ru-RU" sz="1200" dirty="0" smtClean="0">
                <a:latin typeface="Museo Sans Cyrl 300"/>
              </a:rPr>
              <a:t>обучающимися</a:t>
            </a:r>
          </a:p>
          <a:p>
            <a:pPr marL="0" indent="0" algn="just">
              <a:buNone/>
            </a:pPr>
            <a:r>
              <a:rPr lang="ru-RU" sz="1200" dirty="0">
                <a:latin typeface="Museo Sans Cyrl 300"/>
              </a:rPr>
              <a:t>10. Документы, регламентирующие случаи выдачи документов, подтверждающих обучение в организации, осуществляющей образовательную </a:t>
            </a:r>
            <a:r>
              <a:rPr lang="ru-RU" sz="1200" dirty="0" smtClean="0">
                <a:latin typeface="Museo Sans Cyrl 300"/>
              </a:rPr>
              <a:t>деятельность</a:t>
            </a:r>
          </a:p>
          <a:p>
            <a:pPr marL="0" indent="0" algn="just">
              <a:buNone/>
            </a:pPr>
            <a:r>
              <a:rPr lang="ru-RU" sz="1200" dirty="0">
                <a:latin typeface="Museo Sans Cyrl 300"/>
              </a:rPr>
              <a:t>11. Порядок, регламентирующий обучение обучающегося по индивидуальному учебному плану, в том числе ускоренное обучение, в пределах осваиваемой образовательной </a:t>
            </a:r>
            <a:r>
              <a:rPr lang="ru-RU" sz="1200" dirty="0" smtClean="0">
                <a:latin typeface="Museo Sans Cyrl 300"/>
              </a:rPr>
              <a:t>программы</a:t>
            </a:r>
          </a:p>
          <a:p>
            <a:pPr marL="0" indent="0" algn="just">
              <a:buNone/>
            </a:pPr>
            <a:r>
              <a:rPr lang="ru-RU" sz="1200" dirty="0">
                <a:latin typeface="Museo Sans Cyrl 300"/>
              </a:rPr>
              <a:t>12. Документ, регламентирующий зачет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 </a:t>
            </a:r>
            <a:endParaRPr lang="ru-RU" sz="1200" dirty="0" smtClean="0">
              <a:latin typeface="Museo Sans Cyrl 300"/>
            </a:endParaRPr>
          </a:p>
          <a:p>
            <a:pPr marL="0" indent="0" algn="just">
              <a:buNone/>
            </a:pPr>
            <a:r>
              <a:rPr lang="ru-RU" sz="1200" dirty="0">
                <a:latin typeface="Museo Sans Cyrl 300"/>
              </a:rPr>
              <a:t>13. Порядок освоения наряду с учебными предметами, курсами, дисциплинами (модулями) по осваиваемой образовательной программе любых других учебных предметов, курсов, дисциплин (модулей), преподаваемых в организации, осуществляющей образовательную деятельность </a:t>
            </a:r>
            <a:endParaRPr lang="ru-RU" sz="1200" dirty="0" smtClean="0">
              <a:latin typeface="Museo Sans Cyrl 300"/>
            </a:endParaRPr>
          </a:p>
          <a:p>
            <a:pPr marL="0" indent="0" algn="just">
              <a:buNone/>
            </a:pPr>
            <a:r>
              <a:rPr lang="ru-RU" sz="1200" dirty="0">
                <a:latin typeface="Museo Sans Cyrl 300"/>
              </a:rPr>
              <a:t>14. Порядок, регламентирующий пользование лечебно-оздоровительной инфраструктурой, объектами культуры и объектами спорта образовательной </a:t>
            </a:r>
            <a:r>
              <a:rPr lang="ru-RU" sz="1200" dirty="0" smtClean="0">
                <a:latin typeface="Museo Sans Cyrl 300"/>
              </a:rPr>
              <a:t>организации</a:t>
            </a:r>
          </a:p>
          <a:p>
            <a:pPr marL="0" indent="0" algn="just">
              <a:buNone/>
            </a:pPr>
            <a:r>
              <a:rPr lang="ru-RU" sz="1200" dirty="0">
                <a:latin typeface="Museo Sans Cyrl 300"/>
              </a:rPr>
              <a:t>15. Порядок, регламентирующий пользование учебниками и учебными пособиями обучающимися, осваивающими учебные предметы, курсы, дисциплины (модули) за пределами федеральных государственных образовательных стандартов, федеральных государственных требований, образовательных стандартов и самостоятельно устанавливаемых требований и (или) получающими платные образовательные услуги</a:t>
            </a:r>
            <a:endParaRPr lang="ru-RU" sz="1200" dirty="0" smtClean="0">
              <a:latin typeface="Museo Sans Cyrl 300"/>
            </a:endParaRPr>
          </a:p>
          <a:p>
            <a:pPr marL="0" indent="0" algn="just">
              <a:buNone/>
            </a:pPr>
            <a:endParaRPr lang="ru-RU" sz="1200" dirty="0">
              <a:latin typeface="Museo Sans Cyrl 300"/>
            </a:endParaRPr>
          </a:p>
          <a:p>
            <a:pPr marL="0" indent="0">
              <a:buNone/>
            </a:pPr>
            <a:endParaRPr lang="ru-RU" sz="1600" dirty="0">
              <a:latin typeface="Museo Sans Cyrl 30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536711" y="2013528"/>
            <a:ext cx="2362261" cy="386234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Локальные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акты, обязательные для разработки</a:t>
            </a:r>
          </a:p>
          <a:p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7610764" y="3768964"/>
            <a:ext cx="1089892" cy="61341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6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51" y="683491"/>
            <a:ext cx="9601196" cy="108989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Примерный перечень локальных актов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в общеобразовательной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6" y="1773383"/>
            <a:ext cx="6857263" cy="409706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Museo Sans Cyrl 300"/>
              </a:rPr>
              <a:t> 16</a:t>
            </a:r>
            <a:r>
              <a:rPr lang="ru-RU" sz="1400" dirty="0">
                <a:latin typeface="Museo Sans Cyrl 300"/>
              </a:rPr>
              <a:t>. Порядок, регламентирующий посещение мероприятий, которые проводятся в организации, осуществляющей образовательную деятельность, и не предусмотрены учебным </a:t>
            </a:r>
            <a:r>
              <a:rPr lang="ru-RU" sz="1400" dirty="0" smtClean="0">
                <a:latin typeface="Museo Sans Cyrl 300"/>
              </a:rPr>
              <a:t>планом</a:t>
            </a:r>
          </a:p>
          <a:p>
            <a:pPr marL="0" indent="0" algn="just">
              <a:buNone/>
            </a:pPr>
            <a:r>
              <a:rPr lang="ru-RU" sz="1400" dirty="0">
                <a:latin typeface="Museo Sans Cyrl 300"/>
              </a:rPr>
              <a:t>17. Порядок создания, организации работы, принятия решений комиссией по урегулированию споров между участниками образовательных отношений и их </a:t>
            </a:r>
            <a:r>
              <a:rPr lang="ru-RU" sz="1400" dirty="0" smtClean="0">
                <a:latin typeface="Museo Sans Cyrl 300"/>
              </a:rPr>
              <a:t>исполнения</a:t>
            </a:r>
          </a:p>
          <a:p>
            <a:pPr marL="0" indent="0" algn="just">
              <a:buNone/>
            </a:pPr>
            <a:r>
              <a:rPr lang="ru-RU" sz="1400" dirty="0">
                <a:latin typeface="Museo Sans Cyrl 300"/>
              </a:rPr>
              <a:t>18. Порядок, регламентирующий бесплатное пользование педагогическими работниками образовательной организации библиотеками и информационными ресурсами, а также доступ к информационно-телекоммуникационным сетям и базам данных, учебным и методическим материалам, музейным фондам, материально-техническим средствам обеспечения образовательной </a:t>
            </a:r>
            <a:r>
              <a:rPr lang="ru-RU" sz="1400" dirty="0" smtClean="0">
                <a:latin typeface="Museo Sans Cyrl 300"/>
              </a:rPr>
              <a:t>деятельности</a:t>
            </a:r>
          </a:p>
          <a:p>
            <a:pPr marL="0" indent="0" algn="just">
              <a:buNone/>
            </a:pPr>
            <a:r>
              <a:rPr lang="ru-RU" sz="1400" dirty="0">
                <a:latin typeface="Museo Sans Cyrl 300"/>
              </a:rPr>
              <a:t>19. Порядок, регламентирующий пользование педагогическими работниками образовательной организации образовательными, методическими и научными услугами организации, осуществляющей образовательную </a:t>
            </a:r>
            <a:r>
              <a:rPr lang="ru-RU" sz="1400" dirty="0" smtClean="0">
                <a:latin typeface="Museo Sans Cyrl 300"/>
              </a:rPr>
              <a:t>деятельность</a:t>
            </a:r>
          </a:p>
          <a:p>
            <a:pPr marL="0" indent="0" algn="just">
              <a:buNone/>
            </a:pPr>
            <a:r>
              <a:rPr lang="ru-RU" sz="1400" dirty="0">
                <a:latin typeface="Museo Sans Cyrl 300"/>
              </a:rPr>
              <a:t>20. Нормы профессиональной этики педагогических работников образовательной </a:t>
            </a:r>
            <a:r>
              <a:rPr lang="ru-RU" sz="1400" dirty="0" smtClean="0">
                <a:latin typeface="Museo Sans Cyrl 300"/>
              </a:rPr>
              <a:t>организации</a:t>
            </a:r>
          </a:p>
          <a:p>
            <a:pPr marL="0" indent="0" algn="just">
              <a:buNone/>
            </a:pPr>
            <a:r>
              <a:rPr lang="ru-RU" sz="1400" dirty="0">
                <a:latin typeface="Museo Sans Cyrl 300"/>
              </a:rPr>
              <a:t>21. Документ, регламентирующий соотношение учебной (преподавательской) и другой педагогической работы в пределах рабочей недели или учебного года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5855" y="1865745"/>
            <a:ext cx="2503792" cy="400470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Локальные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акты, обязательные для разработки</a:t>
            </a:r>
          </a:p>
          <a:p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8054108" y="3475828"/>
            <a:ext cx="724893" cy="4846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9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965" y="749685"/>
            <a:ext cx="9899071" cy="7081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Примерный перечень локальных актов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в общеобразовательной 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791855"/>
            <a:ext cx="7749310" cy="407859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ru-RU" sz="1200" dirty="0" smtClean="0">
                <a:latin typeface="Museo Sans Cyrl 300"/>
              </a:rPr>
              <a:t>Положение о структурном подразделении образовательной организации </a:t>
            </a:r>
            <a:r>
              <a:rPr lang="ru-RU" sz="1200" i="1" dirty="0" smtClean="0">
                <a:solidFill>
                  <a:srgbClr val="FF0000"/>
                </a:solidFill>
                <a:latin typeface="Museo Sans Cyrl 300"/>
              </a:rPr>
              <a:t>(при наличии структурного подразделения)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Museo Sans Cyrl 300"/>
              </a:rPr>
              <a:t>Правила приема на обучение по дополнительным образовательным программам, а также на места с оплатой стоимости обучения физическими и (или) </a:t>
            </a:r>
            <a:r>
              <a:rPr lang="ru-RU" sz="1200" dirty="0">
                <a:latin typeface="Museo Sans Cyrl 300"/>
              </a:rPr>
              <a:t>юридическими </a:t>
            </a:r>
            <a:r>
              <a:rPr lang="ru-RU" sz="1200" dirty="0" smtClean="0">
                <a:latin typeface="Museo Sans Cyrl 300"/>
              </a:rPr>
              <a:t>лицами </a:t>
            </a:r>
            <a:r>
              <a:rPr lang="ru-RU" sz="1200" i="1" dirty="0" smtClean="0">
                <a:solidFill>
                  <a:srgbClr val="FF0000"/>
                </a:solidFill>
                <a:latin typeface="Museo Sans Cyrl 300"/>
              </a:rPr>
              <a:t>(обязательный </a:t>
            </a:r>
            <a:r>
              <a:rPr lang="ru-RU" sz="1200" i="1" dirty="0">
                <a:solidFill>
                  <a:srgbClr val="FF0000"/>
                </a:solidFill>
                <a:latin typeface="Museo Sans Cyrl 300"/>
              </a:rPr>
              <a:t>документ в случае реализации дополнительных образовательных программ и (или) оказании платных образовательных </a:t>
            </a:r>
            <a:r>
              <a:rPr lang="ru-RU" sz="1200" i="1" dirty="0" smtClean="0">
                <a:solidFill>
                  <a:srgbClr val="FF0000"/>
                </a:solidFill>
                <a:latin typeface="Museo Sans Cyrl 300"/>
              </a:rPr>
              <a:t>услуг).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Museo Sans Cyrl 300"/>
              </a:rPr>
              <a:t>Документ о порядке оказания платных образовательных услуг, в том числе образцы договоров об оказании платных образовательных услуг, документ об утверждении стоимости обучения по каждой образовательной программе </a:t>
            </a:r>
            <a:r>
              <a:rPr lang="ru-RU" sz="1200" i="1" dirty="0" smtClean="0">
                <a:solidFill>
                  <a:srgbClr val="FF0000"/>
                </a:solidFill>
                <a:latin typeface="Museo Sans Cyrl 300"/>
              </a:rPr>
              <a:t>(при оказании образовательной организацией платных образовательных услуг)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Museo Sans Cyrl 300"/>
              </a:rPr>
              <a:t>Документ, регламентирующий зачисление в образовательную организацию-участника при реализации в сетевой форме основных образовательных программ и дополнительных образовательных программ, осуществляется путем перевода в указанную организацию без отчисления из </a:t>
            </a:r>
            <a:r>
              <a:rPr lang="ru-RU" sz="1200" dirty="0">
                <a:latin typeface="Museo Sans Cyrl 300"/>
              </a:rPr>
              <a:t>базовой </a:t>
            </a:r>
            <a:r>
              <a:rPr lang="ru-RU" sz="1200" dirty="0" smtClean="0">
                <a:solidFill>
                  <a:schemeClr val="tx1"/>
                </a:solidFill>
                <a:latin typeface="Museo Sans Cyrl 300"/>
              </a:rPr>
              <a:t>организации (</a:t>
            </a:r>
            <a:r>
              <a:rPr lang="ru-RU" sz="1200" i="1" dirty="0" smtClean="0">
                <a:solidFill>
                  <a:srgbClr val="FF0000"/>
                </a:solidFill>
                <a:latin typeface="Museo Sans Cyrl 300"/>
              </a:rPr>
              <a:t>обязательный </a:t>
            </a:r>
            <a:r>
              <a:rPr lang="ru-RU" sz="1200" i="1" dirty="0">
                <a:solidFill>
                  <a:srgbClr val="FF0000"/>
                </a:solidFill>
                <a:latin typeface="Museo Sans Cyrl 300"/>
              </a:rPr>
              <a:t>документ при реализации образовательных программ с использованием сетевой </a:t>
            </a:r>
            <a:r>
              <a:rPr lang="ru-RU" sz="1200" i="1" dirty="0" smtClean="0">
                <a:solidFill>
                  <a:srgbClr val="FF0000"/>
                </a:solidFill>
                <a:latin typeface="Museo Sans Cyrl 300"/>
              </a:rPr>
              <a:t>формы)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Museo Sans Cyrl 300"/>
              </a:rPr>
              <a:t>Требования к одежде обучающихся, в том числе требования к ее общему виду, цвету, фасону, видам одежды обучающихся, знакам отличия, и правила </a:t>
            </a:r>
            <a:r>
              <a:rPr lang="ru-RU" sz="1200" dirty="0">
                <a:latin typeface="Museo Sans Cyrl 300"/>
              </a:rPr>
              <a:t>ее </a:t>
            </a:r>
            <a:r>
              <a:rPr lang="ru-RU" sz="1200" dirty="0" smtClean="0">
                <a:latin typeface="Museo Sans Cyrl 300"/>
              </a:rPr>
              <a:t>ношения </a:t>
            </a:r>
            <a:r>
              <a:rPr lang="ru-RU" sz="1200" i="1" dirty="0" smtClean="0">
                <a:solidFill>
                  <a:srgbClr val="FF0000"/>
                </a:solidFill>
                <a:latin typeface="Museo Sans Cyrl 300"/>
              </a:rPr>
              <a:t>(обязательный </a:t>
            </a:r>
            <a:r>
              <a:rPr lang="ru-RU" sz="1200" i="1" dirty="0">
                <a:solidFill>
                  <a:srgbClr val="FF0000"/>
                </a:solidFill>
                <a:latin typeface="Museo Sans Cyrl 300"/>
              </a:rPr>
              <a:t>документ для образовательных организаций, установивших соответствующие </a:t>
            </a:r>
            <a:r>
              <a:rPr lang="ru-RU" sz="1200" i="1" dirty="0" smtClean="0">
                <a:solidFill>
                  <a:srgbClr val="FF0000"/>
                </a:solidFill>
                <a:latin typeface="Museo Sans Cyrl 300"/>
              </a:rPr>
              <a:t>требования).</a:t>
            </a:r>
          </a:p>
          <a:p>
            <a:pPr marL="342900" indent="-342900">
              <a:buAutoNum type="arabicPeriod"/>
            </a:pPr>
            <a:r>
              <a:rPr lang="ru-RU" sz="1200" dirty="0">
                <a:latin typeface="Museo Sans Cyrl 300"/>
              </a:rPr>
              <a:t>Порядок осуществления электронного документооборота, который предусматривает создание, подписание, использование и хранение документов, связанных с деятельностью образовательной организации, в электронном виде без дублирования на бумажном </a:t>
            </a:r>
            <a:r>
              <a:rPr lang="ru-RU" sz="1200" dirty="0" smtClean="0">
                <a:latin typeface="Museo Sans Cyrl 300"/>
              </a:rPr>
              <a:t>носителе </a:t>
            </a:r>
            <a:r>
              <a:rPr lang="ru-RU" sz="1200" i="1" dirty="0" smtClean="0">
                <a:solidFill>
                  <a:srgbClr val="FF0000"/>
                </a:solidFill>
                <a:latin typeface="Museo Sans Cyrl 300"/>
              </a:rPr>
              <a:t>(обязательный </a:t>
            </a:r>
            <a:r>
              <a:rPr lang="ru-RU" sz="1200" i="1" dirty="0">
                <a:solidFill>
                  <a:srgbClr val="FF0000"/>
                </a:solidFill>
                <a:latin typeface="Museo Sans Cyrl 300"/>
              </a:rPr>
              <a:t>документ для образовательных организаций, применяющих электронный документооборот. Согласовывается с </a:t>
            </a:r>
            <a:r>
              <a:rPr lang="ru-RU" sz="1200" i="1" dirty="0" smtClean="0">
                <a:solidFill>
                  <a:srgbClr val="FF0000"/>
                </a:solidFill>
                <a:latin typeface="Museo Sans Cyrl 300"/>
              </a:rPr>
              <a:t>учредителем)</a:t>
            </a:r>
            <a:endParaRPr lang="ru-RU" sz="1200" i="1" dirty="0">
              <a:solidFill>
                <a:srgbClr val="FF0000"/>
              </a:solidFill>
              <a:latin typeface="Museo Sans Cyrl 300"/>
            </a:endParaRPr>
          </a:p>
          <a:p>
            <a:pPr marL="342900" indent="-342900">
              <a:buAutoNum type="arabicPeriod"/>
            </a:pPr>
            <a:endParaRPr lang="ru-RU" sz="1200" dirty="0">
              <a:latin typeface="Museo Sans Cyrl 300"/>
            </a:endParaRPr>
          </a:p>
          <a:p>
            <a:pPr marL="342900" indent="-342900">
              <a:buAutoNum type="arabicPeriod"/>
            </a:pPr>
            <a:endParaRPr lang="ru-RU" sz="1200" dirty="0">
              <a:latin typeface="Museo Sans Cyrl 300"/>
            </a:endParaRPr>
          </a:p>
          <a:p>
            <a:pPr marL="342900" indent="-342900">
              <a:buAutoNum type="arabicPeriod"/>
            </a:pPr>
            <a:endParaRPr lang="ru-RU" sz="1200" dirty="0" smtClean="0">
              <a:latin typeface="Museo Sans Cyrl 30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Museo Sans Cyrl 30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1491" y="1791855"/>
            <a:ext cx="2382981" cy="400470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Локальные акты, являющиеся обязательными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при определенных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условиях</a:t>
            </a:r>
            <a:endParaRPr lang="ru-RU" sz="1800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8044872" y="3588835"/>
            <a:ext cx="978408" cy="4846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9116291" y="1357745"/>
            <a:ext cx="1930400" cy="895928"/>
          </a:xfrm>
          <a:prstGeom prst="downArrow">
            <a:avLst>
              <a:gd name="adj1" fmla="val 50000"/>
              <a:gd name="adj2" fmla="val 613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6 локальных актов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8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6" y="729673"/>
            <a:ext cx="9601196" cy="87038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Примерный перечень локальных актов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в общеобразовательной 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71782"/>
            <a:ext cx="7453746" cy="436441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sz="1200" dirty="0" smtClean="0">
                <a:latin typeface="Museo Sans Cyrl 300"/>
              </a:rPr>
              <a:t>Документ</a:t>
            </a:r>
            <a:r>
              <a:rPr lang="ru-RU" sz="1200" dirty="0">
                <a:latin typeface="Museo Sans Cyrl 300"/>
              </a:rPr>
              <a:t>, регламентирующий порядок работы Совета </a:t>
            </a:r>
            <a:r>
              <a:rPr lang="ru-RU" sz="1200" dirty="0" smtClean="0">
                <a:latin typeface="Museo Sans Cyrl 300"/>
              </a:rPr>
              <a:t>обучающихся </a:t>
            </a:r>
            <a:r>
              <a:rPr lang="ru-RU" sz="1200" i="1" dirty="0" smtClean="0">
                <a:solidFill>
                  <a:srgbClr val="FF0000"/>
                </a:solidFill>
                <a:latin typeface="Museo Sans Cyrl 300"/>
              </a:rPr>
              <a:t>(</a:t>
            </a:r>
            <a:r>
              <a:rPr lang="ru-RU" sz="1100" i="1" dirty="0">
                <a:solidFill>
                  <a:srgbClr val="FF0000"/>
                </a:solidFill>
                <a:latin typeface="Museo Sans Cyrl 300"/>
              </a:rPr>
              <a:t>ц</a:t>
            </a:r>
            <a:r>
              <a:rPr lang="ru-RU" sz="1100" i="1" dirty="0" smtClean="0">
                <a:solidFill>
                  <a:srgbClr val="FF0000"/>
                </a:solidFill>
                <a:latin typeface="Museo Sans Cyrl 300"/>
              </a:rPr>
              <a:t>елесообразно </a:t>
            </a:r>
            <a:r>
              <a:rPr lang="ru-RU" sz="1100" i="1" dirty="0">
                <a:solidFill>
                  <a:srgbClr val="FF0000"/>
                </a:solidFill>
                <a:latin typeface="Museo Sans Cyrl 300"/>
              </a:rPr>
              <a:t>в целях установления порядка учета мнения </a:t>
            </a:r>
            <a:r>
              <a:rPr lang="ru-RU" sz="1100" i="1" dirty="0" smtClean="0">
                <a:solidFill>
                  <a:srgbClr val="FF0000"/>
                </a:solidFill>
                <a:latin typeface="Museo Sans Cyrl 300"/>
              </a:rPr>
              <a:t>обучающихся) 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Museo Sans Cyrl 300"/>
              </a:rPr>
              <a:t>Документ, регламентирующий порядок работы Совета </a:t>
            </a:r>
            <a:r>
              <a:rPr lang="ru-RU" sz="1200" dirty="0" smtClean="0">
                <a:latin typeface="Museo Sans Cyrl 300"/>
              </a:rPr>
              <a:t>родителей (</a:t>
            </a:r>
            <a:r>
              <a:rPr lang="ru-RU" sz="1100" i="1" dirty="0" smtClean="0">
                <a:solidFill>
                  <a:srgbClr val="FF0000"/>
                </a:solidFill>
                <a:latin typeface="Museo Sans Cyrl 300"/>
              </a:rPr>
              <a:t>целесообразно </a:t>
            </a:r>
            <a:r>
              <a:rPr lang="ru-RU" sz="1100" i="1" dirty="0">
                <a:solidFill>
                  <a:srgbClr val="FF0000"/>
                </a:solidFill>
                <a:latin typeface="Museo Sans Cyrl 300"/>
              </a:rPr>
              <a:t>в целях установления порядка учета мнения родителей (законных представителей</a:t>
            </a:r>
            <a:r>
              <a:rPr lang="ru-RU" sz="1100" i="1" dirty="0" smtClean="0">
                <a:solidFill>
                  <a:srgbClr val="FF0000"/>
                </a:solidFill>
                <a:latin typeface="Museo Sans Cyrl 300"/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Museo Sans Cyrl 300"/>
              </a:rPr>
              <a:t>Документ, регламентирующий порядок формирования аттестационной комиссии в целях соответствия подтверждения педагогических работников занимаемым ими </a:t>
            </a:r>
            <a:r>
              <a:rPr lang="ru-RU" sz="1200" dirty="0" smtClean="0">
                <a:solidFill>
                  <a:schemeClr val="tx1"/>
                </a:solidFill>
                <a:latin typeface="Museo Sans Cyrl 300"/>
              </a:rPr>
              <a:t>должностям   </a:t>
            </a:r>
            <a:r>
              <a:rPr lang="ru-RU" sz="1100" i="1" dirty="0" smtClean="0">
                <a:solidFill>
                  <a:srgbClr val="FF0000"/>
                </a:solidFill>
                <a:latin typeface="Museo Sans Cyrl 300"/>
              </a:rPr>
              <a:t>(в </a:t>
            </a:r>
            <a:r>
              <a:rPr lang="ru-RU" sz="1100" i="1" dirty="0">
                <a:solidFill>
                  <a:srgbClr val="FF0000"/>
                </a:solidFill>
                <a:latin typeface="Museo Sans Cyrl 300"/>
              </a:rPr>
              <a:t>случае, если Уставом организации предусмотрено создание документа. Можно ограничиться распорядительным </a:t>
            </a:r>
            <a:r>
              <a:rPr lang="ru-RU" sz="1100" i="1" dirty="0" smtClean="0">
                <a:solidFill>
                  <a:srgbClr val="FF0000"/>
                </a:solidFill>
                <a:latin typeface="Museo Sans Cyrl 300"/>
              </a:rPr>
              <a:t>актом)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Museo Sans Cyrl 300"/>
              </a:rPr>
              <a:t>Документы, регламентирующие организацию и проведение научных и методических конференций, семинаров в образовательной организации </a:t>
            </a:r>
            <a:r>
              <a:rPr lang="ru-RU" sz="1100" i="1" dirty="0" smtClean="0">
                <a:solidFill>
                  <a:srgbClr val="FF0000"/>
                </a:solidFill>
                <a:latin typeface="Museo Sans Cyrl 300"/>
              </a:rPr>
              <a:t>(целесообразно</a:t>
            </a:r>
            <a:r>
              <a:rPr lang="ru-RU" sz="1100" i="1" dirty="0">
                <a:solidFill>
                  <a:srgbClr val="FF0000"/>
                </a:solidFill>
                <a:latin typeface="Museo Sans Cyrl 300"/>
              </a:rPr>
              <a:t>, в случае проведения периодических мероприятий, постоянно действующих научных </a:t>
            </a:r>
            <a:r>
              <a:rPr lang="ru-RU" sz="1100" i="1" dirty="0" smtClean="0">
                <a:solidFill>
                  <a:srgbClr val="FF0000"/>
                </a:solidFill>
                <a:latin typeface="Museo Sans Cyrl 300"/>
              </a:rPr>
              <a:t>обществ)</a:t>
            </a:r>
          </a:p>
          <a:p>
            <a:pPr marL="228600" indent="-228600" algn="just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Museo Sans Cyrl 300"/>
              </a:rPr>
              <a:t>Документы, регламентирующие проведение </a:t>
            </a:r>
            <a:r>
              <a:rPr lang="ru-RU" sz="1200" dirty="0" err="1">
                <a:solidFill>
                  <a:schemeClr val="tx1"/>
                </a:solidFill>
                <a:latin typeface="Museo Sans Cyrl 300"/>
              </a:rPr>
              <a:t>самообследования</a:t>
            </a:r>
            <a:r>
              <a:rPr lang="ru-RU" sz="1200" dirty="0">
                <a:solidFill>
                  <a:schemeClr val="tx1"/>
                </a:solidFill>
                <a:latin typeface="Museo Sans Cyrl 300"/>
              </a:rPr>
              <a:t>, обеспечение функционирования внутренней системы оценки качества образования в образовательной организации (ВСОКО) </a:t>
            </a:r>
            <a:r>
              <a:rPr lang="ru-RU" sz="1000" dirty="0" smtClean="0">
                <a:solidFill>
                  <a:schemeClr val="tx1"/>
                </a:solidFill>
                <a:latin typeface="Museo Sans Cyrl 300"/>
              </a:rPr>
              <a:t>(</a:t>
            </a:r>
            <a:r>
              <a:rPr lang="ru-RU" sz="1000" i="1" dirty="0" smtClean="0">
                <a:solidFill>
                  <a:srgbClr val="FF0000"/>
                </a:solidFill>
                <a:latin typeface="Museo Sans Cyrl 300"/>
              </a:rPr>
              <a:t>в </a:t>
            </a:r>
            <a:r>
              <a:rPr lang="ru-RU" sz="1000" i="1" dirty="0">
                <a:solidFill>
                  <a:srgbClr val="FF0000"/>
                </a:solidFill>
                <a:latin typeface="Museo Sans Cyrl 300"/>
              </a:rPr>
              <a:t>части </a:t>
            </a:r>
            <a:r>
              <a:rPr lang="ru-RU" sz="1000" i="1" dirty="0" err="1">
                <a:solidFill>
                  <a:srgbClr val="FF0000"/>
                </a:solidFill>
                <a:latin typeface="Museo Sans Cyrl 300"/>
              </a:rPr>
              <a:t>самообследования</a:t>
            </a:r>
            <a:r>
              <a:rPr lang="ru-RU" sz="1000" i="1" dirty="0">
                <a:solidFill>
                  <a:srgbClr val="FF0000"/>
                </a:solidFill>
                <a:latin typeface="Museo Sans Cyrl 300"/>
              </a:rPr>
              <a:t> можно ограничиться распорядительным актом, устанавливающим сроки, форму проведения </a:t>
            </a:r>
            <a:r>
              <a:rPr lang="ru-RU" sz="1000" i="1" dirty="0" err="1">
                <a:solidFill>
                  <a:srgbClr val="FF0000"/>
                </a:solidFill>
                <a:latin typeface="Museo Sans Cyrl 300"/>
              </a:rPr>
              <a:t>самообследования</a:t>
            </a:r>
            <a:r>
              <a:rPr lang="ru-RU" sz="1000" i="1" dirty="0">
                <a:solidFill>
                  <a:srgbClr val="FF0000"/>
                </a:solidFill>
                <a:latin typeface="Museo Sans Cyrl 300"/>
              </a:rPr>
              <a:t>, состав лиц, привлекаемых для его проведения. Элементы ВСОКО могут быть отражены в иных локальных актах, распорядительных актах: создание отдельного локального акта законодательством не </a:t>
            </a:r>
            <a:r>
              <a:rPr lang="ru-RU" sz="1000" i="1" dirty="0" smtClean="0">
                <a:solidFill>
                  <a:srgbClr val="FF0000"/>
                </a:solidFill>
                <a:latin typeface="Museo Sans Cyrl 300"/>
              </a:rPr>
              <a:t>предусмотрено).</a:t>
            </a:r>
          </a:p>
          <a:p>
            <a:pPr marL="0" indent="0" algn="just">
              <a:buNone/>
            </a:pPr>
            <a:endParaRPr lang="ru-RU" sz="1200" dirty="0" smtClean="0">
              <a:solidFill>
                <a:schemeClr val="tx1"/>
              </a:solidFill>
              <a:latin typeface="Museo Sans Cyrl 300"/>
            </a:endParaRPr>
          </a:p>
          <a:p>
            <a:pPr marL="228600" indent="-228600">
              <a:buAutoNum type="arabicPeriod"/>
            </a:pPr>
            <a:endParaRPr lang="ru-RU" sz="1200" i="1" dirty="0">
              <a:solidFill>
                <a:srgbClr val="FF0000"/>
              </a:solidFill>
              <a:latin typeface="Museo Sans Cyrl 30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68146" y="1892946"/>
            <a:ext cx="2734702" cy="414324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Локальные акты могут быть разработаны в образовательной организации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8636000" y="1600060"/>
            <a:ext cx="2402193" cy="83834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9 локальных актов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8109527" y="3583961"/>
            <a:ext cx="701964" cy="540051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9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77455"/>
            <a:ext cx="9601196" cy="9975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Примерный перечень локальных актов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в общеобразовательной 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7" y="1967345"/>
            <a:ext cx="7217480" cy="390310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dirty="0" smtClean="0">
                <a:latin typeface="Museo Sans Cyrl 300"/>
              </a:rPr>
              <a:t>6.Документы</a:t>
            </a:r>
            <a:r>
              <a:rPr lang="ru-RU" sz="1400" dirty="0">
                <a:latin typeface="Museo Sans Cyrl 300"/>
              </a:rPr>
              <a:t>, регламентирующие индивидуальный учет результатов освоения обучающимися образовательных программ, а также хранение в архивах информации об этих результатах на бумажных и (или) электронных носителях в образовательной организации (</a:t>
            </a:r>
            <a:r>
              <a:rPr lang="ru-RU" sz="1400" i="1" dirty="0">
                <a:solidFill>
                  <a:srgbClr val="C00000"/>
                </a:solidFill>
                <a:latin typeface="Museo Sans Cyrl 300"/>
              </a:rPr>
              <a:t>может быть частью иного локального акта, например Порядка о текущем контроле успеваемости и промежуточной аттестации</a:t>
            </a:r>
            <a:r>
              <a:rPr lang="ru-RU" sz="1400" i="1" dirty="0" smtClean="0">
                <a:solidFill>
                  <a:srgbClr val="C00000"/>
                </a:solidFill>
                <a:latin typeface="Museo Sans Cyrl 300"/>
              </a:rPr>
              <a:t>).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Museo Sans Cyrl 300"/>
              </a:rPr>
              <a:t>7. Документ, регламентирующий бесплатное пользование обучающимися библиотечно-информационными ресурсами, учебной, производственной, научной базой образовательной </a:t>
            </a:r>
            <a:r>
              <a:rPr lang="ru-RU" sz="1400" dirty="0" smtClean="0">
                <a:solidFill>
                  <a:schemeClr val="tx1"/>
                </a:solidFill>
                <a:latin typeface="Museo Sans Cyrl 300"/>
              </a:rPr>
              <a:t>организации </a:t>
            </a:r>
            <a:r>
              <a:rPr lang="ru-RU" sz="1400" i="1" dirty="0" smtClean="0">
                <a:solidFill>
                  <a:srgbClr val="C00000"/>
                </a:solidFill>
                <a:latin typeface="Museo Sans Cyrl 300"/>
              </a:rPr>
              <a:t>(как </a:t>
            </a:r>
            <a:r>
              <a:rPr lang="ru-RU" sz="1400" i="1" dirty="0">
                <a:solidFill>
                  <a:srgbClr val="C00000"/>
                </a:solidFill>
                <a:latin typeface="Museo Sans Cyrl 300"/>
              </a:rPr>
              <a:t>и иные права обучающихся, предусмотренные частью 1 статьи 34, могут содержаться в иных локальных актах, например, в Правилах внутреннего распорядка </a:t>
            </a:r>
            <a:r>
              <a:rPr lang="ru-RU" sz="1400" i="1" dirty="0" smtClean="0">
                <a:solidFill>
                  <a:srgbClr val="C00000"/>
                </a:solidFill>
                <a:latin typeface="Museo Sans Cyrl 300"/>
              </a:rPr>
              <a:t>обучающихся)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Museo Sans Cyrl 300"/>
              </a:rPr>
              <a:t>8. Документ, регламентирующий предоставление образовательной организацией мер социальной поддержки </a:t>
            </a:r>
            <a:r>
              <a:rPr lang="ru-RU" sz="1400" dirty="0" smtClean="0">
                <a:solidFill>
                  <a:schemeClr val="tx1"/>
                </a:solidFill>
                <a:latin typeface="Museo Sans Cyrl 300"/>
              </a:rPr>
              <a:t>обучающихся </a:t>
            </a:r>
            <a:r>
              <a:rPr lang="ru-RU" sz="1400" i="1" dirty="0" smtClean="0">
                <a:solidFill>
                  <a:srgbClr val="C00000"/>
                </a:solidFill>
                <a:latin typeface="Museo Sans Cyrl 300"/>
              </a:rPr>
              <a:t>(документ </a:t>
            </a:r>
            <a:r>
              <a:rPr lang="ru-RU" sz="1400" i="1" dirty="0">
                <a:solidFill>
                  <a:srgbClr val="C00000"/>
                </a:solidFill>
                <a:latin typeface="Museo Sans Cyrl 300"/>
              </a:rPr>
              <a:t>принимается в случае предоставления образовательной организацией мер социальной поддержки </a:t>
            </a:r>
            <a:r>
              <a:rPr lang="ru-RU" sz="1400" i="1" dirty="0" smtClean="0">
                <a:solidFill>
                  <a:srgbClr val="C00000"/>
                </a:solidFill>
                <a:latin typeface="Museo Sans Cyrl 300"/>
              </a:rPr>
              <a:t>обучающихся)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Museo Sans Cyrl 300"/>
              </a:rPr>
              <a:t>9.</a:t>
            </a:r>
            <a:r>
              <a:rPr lang="ru-RU" sz="1400" dirty="0">
                <a:solidFill>
                  <a:srgbClr val="C00000"/>
                </a:solidFill>
                <a:latin typeface="Museo Sans Cyrl 30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Museo Sans Cyrl 300"/>
              </a:rPr>
              <a:t>Документ, регламентирующий предоставление услуг по присмотру и уходу в группах продленного </a:t>
            </a:r>
            <a:r>
              <a:rPr lang="ru-RU" sz="1400" dirty="0" smtClean="0">
                <a:solidFill>
                  <a:schemeClr val="tx1"/>
                </a:solidFill>
                <a:latin typeface="Museo Sans Cyrl 300"/>
              </a:rPr>
              <a:t>дня </a:t>
            </a:r>
            <a:r>
              <a:rPr lang="ru-RU" sz="1400" i="1" dirty="0" smtClean="0">
                <a:solidFill>
                  <a:srgbClr val="C00000"/>
                </a:solidFill>
                <a:latin typeface="Museo Sans Cyrl 300"/>
              </a:rPr>
              <a:t>(документ </a:t>
            </a:r>
            <a:r>
              <a:rPr lang="ru-RU" sz="1400" i="1" dirty="0">
                <a:solidFill>
                  <a:srgbClr val="C00000"/>
                </a:solidFill>
                <a:latin typeface="Museo Sans Cyrl 300"/>
              </a:rPr>
              <a:t>принимается в случае необходимости детализации и дополнения информации о ГПД, указанной в </a:t>
            </a:r>
            <a:r>
              <a:rPr lang="ru-RU" sz="1400" i="1" dirty="0" smtClean="0">
                <a:solidFill>
                  <a:srgbClr val="C00000"/>
                </a:solidFill>
                <a:latin typeface="Museo Sans Cyrl 300"/>
              </a:rPr>
              <a:t>Уставе).</a:t>
            </a:r>
            <a:endParaRPr lang="ru-RU" sz="1400" i="1" dirty="0">
              <a:solidFill>
                <a:srgbClr val="C00000"/>
              </a:solidFill>
              <a:latin typeface="Museo Sans Cyrl 300"/>
            </a:endParaRPr>
          </a:p>
          <a:p>
            <a:pPr marL="0" indent="0">
              <a:buNone/>
            </a:pP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45236" y="1967345"/>
            <a:ext cx="2254412" cy="390310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Локальные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акты могут быть разработаны в образовательной организации</a:t>
            </a:r>
          </a:p>
          <a:p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8197643" y="4608945"/>
            <a:ext cx="1006763" cy="4846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65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641</TotalTime>
  <Words>3595</Words>
  <Application>Microsoft Office PowerPoint</Application>
  <PresentationFormat>Широкоэкранный</PresentationFormat>
  <Paragraphs>222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Bookman Old Style</vt:lpstr>
      <vt:lpstr>Calibri</vt:lpstr>
      <vt:lpstr>Garamond</vt:lpstr>
      <vt:lpstr>Museo Sans Cyrl 300</vt:lpstr>
      <vt:lpstr>Times New Roman</vt:lpstr>
      <vt:lpstr>Wingdings</vt:lpstr>
      <vt:lpstr>Натуральные материалы</vt:lpstr>
      <vt:lpstr>Практико-ориентированный семинар для руководителей образовательных организаций «ФОРМИРОВАНИЕ ПРАВОВОЙ КОМПЕТЕНЦИИ ОБЩЕОБРАЗОВАТЕЛЬНОЙ ОРГАНИЗАЦИИ В СОВРЕМЕННЫХ УСЛОВИЯХ» </vt:lpstr>
      <vt:lpstr>КОМПЕТЕНЦИЯ ОБРАЗОВАТЕЛЬНОЙ ОРГАНИЗАЦИИ</vt:lpstr>
      <vt:lpstr>Локальные нормативные акты, содержащие нормы, регулирующие образовательные отношения</vt:lpstr>
      <vt:lpstr>Примерный перечень локальных актов в общеобразовательной организации</vt:lpstr>
      <vt:lpstr>Примерный перечень локальных актов в общеобразовательной организации</vt:lpstr>
      <vt:lpstr>Примерный перечень локальных актов в общеобразовательной организации</vt:lpstr>
      <vt:lpstr>Примерный перечень локальных актов в общеобразовательной организации </vt:lpstr>
      <vt:lpstr>Примерный перечень локальных актов в общеобразовательной организации </vt:lpstr>
      <vt:lpstr>Примерный перечень локальных актов в общеобразовательной организации </vt:lpstr>
      <vt:lpstr>Прием в общеобразовательную организацию</vt:lpstr>
      <vt:lpstr>Изменения в действующем законодательстве</vt:lpstr>
      <vt:lpstr>Сравнение редакций документа Приказа Минпросвещения России от 02.09.2020 № 458 </vt:lpstr>
      <vt:lpstr>Сравнение редакций документа Приказа Минпросвещения России от 02.09.2020 № 458 </vt:lpstr>
      <vt:lpstr>Сравнение редакций документа Приказа Минпросвещения России от 02.09.2020 № 458 </vt:lpstr>
      <vt:lpstr>Сравнение редакций документа Приказа Минпросвещения России от 02.09.2020 № 458 </vt:lpstr>
      <vt:lpstr>Сравнение редакций документа Приказа Минпросвещения России от 02.09.2020 № 458 </vt:lpstr>
      <vt:lpstr>Сравнение редакций документа Приказа Минпросвещения России от 02.09.2020 № 458 </vt:lpstr>
      <vt:lpstr> Категории граждан, которые имеют право внеочередного, первоочередного или преимущественного приема на обучение в школу. </vt:lpstr>
      <vt:lpstr>В локальном акте о правилах приема отражаются следующие вопросы:</vt:lpstr>
      <vt:lpstr>Профилактика нарушений законодательства об образовании при организации приема обучающихся. Анализ типовых ошибок</vt:lpstr>
      <vt:lpstr>Порядок и основания перевода, отчисления и восстановления обучающихся</vt:lpstr>
      <vt:lpstr>Порядок и основания перевода, отчисления и восстановления обучающихся</vt:lpstr>
      <vt:lpstr>В локальном акте о порядке и основаниях перевода, отчисления и восстановления обучающихся отражаются следующие вопросы</vt:lpstr>
      <vt:lpstr>Типовые ошибки при переводе</vt:lpstr>
      <vt:lpstr>Правила внутреннего трудового распорядка организации</vt:lpstr>
      <vt:lpstr>Обязательные разделы Правил внутреннего трудового распорядка образовательной организации (ч. 4 ст. 189 ТК РФ)</vt:lpstr>
      <vt:lpstr>Презентация PowerPoint</vt:lpstr>
      <vt:lpstr>Раздел «Основные обязанности работника и работодателя»</vt:lpstr>
      <vt:lpstr>Приказ Минпросвещения России от 21.07.2022 № 582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 </vt:lpstr>
      <vt:lpstr>Не допускается превышение документационной нагрузки педагога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Атнюкова</dc:creator>
  <cp:lastModifiedBy>Елена Атнюкова</cp:lastModifiedBy>
  <cp:revision>66</cp:revision>
  <dcterms:created xsi:type="dcterms:W3CDTF">2023-02-10T08:15:29Z</dcterms:created>
  <dcterms:modified xsi:type="dcterms:W3CDTF">2023-05-05T06:26:57Z</dcterms:modified>
</cp:coreProperties>
</file>